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6" r:id="rId2"/>
    <p:sldId id="257" r:id="rId3"/>
    <p:sldId id="288" r:id="rId4"/>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9" r:id="rId20"/>
    <p:sldId id="280" r:id="rId21"/>
    <p:sldId id="281" r:id="rId22"/>
    <p:sldId id="282" r:id="rId23"/>
    <p:sldId id="283" r:id="rId24"/>
    <p:sldId id="297" r:id="rId25"/>
    <p:sldId id="276" r:id="rId26"/>
    <p:sldId id="291" r:id="rId27"/>
    <p:sldId id="289" r:id="rId28"/>
    <p:sldId id="290" r:id="rId29"/>
    <p:sldId id="277" r:id="rId30"/>
    <p:sldId id="285" r:id="rId31"/>
    <p:sldId id="286" r:id="rId32"/>
    <p:sldId id="287" r:id="rId33"/>
    <p:sldId id="292" r:id="rId34"/>
    <p:sldId id="293" r:id="rId35"/>
    <p:sldId id="294" r:id="rId36"/>
    <p:sldId id="295" r:id="rId37"/>
    <p:sldId id="296" r:id="rId38"/>
    <p:sldId id="299" r:id="rId39"/>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5" d="100"/>
          <a:sy n="95" d="100"/>
        </p:scale>
        <p:origin x="-1254" y="-4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53D78-CA61-468A-ABF6-05A9D9BE2119}" type="datetimeFigureOut">
              <a:rPr lang="en-US" smtClean="0"/>
              <a:t>11/6/2021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C3287-20B7-4505-9A9E-673EBECAC7E5}" type="slidenum">
              <a:rPr lang="en-US" smtClean="0"/>
              <a:t>‹#›</a:t>
            </a:fld>
            <a:endParaRPr lang="en-US"/>
          </a:p>
        </p:txBody>
      </p:sp>
    </p:spTree>
    <p:extLst>
      <p:ext uri="{BB962C8B-B14F-4D97-AF65-F5344CB8AC3E}">
        <p14:creationId xmlns:p14="http://schemas.microsoft.com/office/powerpoint/2010/main" val="314926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C3287-20B7-4505-9A9E-673EBECAC7E5}" type="slidenum">
              <a:rPr lang="en-US" smtClean="0"/>
              <a:t>35</a:t>
            </a:fld>
            <a:endParaRPr lang="en-US"/>
          </a:p>
        </p:txBody>
      </p:sp>
    </p:spTree>
    <p:extLst>
      <p:ext uri="{BB962C8B-B14F-4D97-AF65-F5344CB8AC3E}">
        <p14:creationId xmlns:p14="http://schemas.microsoft.com/office/powerpoint/2010/main" val="153942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01/04/1443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01/04/1443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01/04/1443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01/04/1443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01/04/1443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01/04/1443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01/04/1443</a:t>
            </a:fld>
            <a:endParaRPr lang="ar-SA"/>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496944" cy="1653648"/>
          </a:xfrm>
          <a:prstGeom prst="horizontalScroll">
            <a:avLst/>
          </a:prstGeom>
          <a:solidFill>
            <a:schemeClr val="accent2">
              <a:lumMod val="40000"/>
              <a:lumOff val="60000"/>
            </a:schemeClr>
          </a:solidFill>
        </p:spPr>
        <p:txBody>
          <a:bodyPr>
            <a:normAutofit fontScale="90000"/>
          </a:bodyPr>
          <a:lstStyle/>
          <a:p>
            <a:r>
              <a:rPr lang="en-US" b="1" dirty="0">
                <a:latin typeface="Times New Roman" pitchFamily="18" charset="0"/>
                <a:cs typeface="Times New Roman" pitchFamily="18" charset="0"/>
              </a:rPr>
              <a:t>Nursing Management for Patients with Blood Disorders </a:t>
            </a:r>
          </a:p>
        </p:txBody>
      </p:sp>
      <p:sp>
        <p:nvSpPr>
          <p:cNvPr id="3" name="Subtitle 2"/>
          <p:cNvSpPr>
            <a:spLocks noGrp="1"/>
          </p:cNvSpPr>
          <p:nvPr>
            <p:ph type="subTitle" idx="1"/>
          </p:nvPr>
        </p:nvSpPr>
        <p:spPr>
          <a:xfrm>
            <a:off x="2123728" y="1491630"/>
            <a:ext cx="4431076" cy="918102"/>
          </a:xfrm>
          <a:prstGeom prst="flowChartAlternateProcess">
            <a:avLst/>
          </a:prstGeom>
          <a:solidFill>
            <a:schemeClr val="accent5">
              <a:lumMod val="20000"/>
              <a:lumOff val="80000"/>
            </a:schemeClr>
          </a:solidFill>
        </p:spPr>
        <p:txBody>
          <a:bodyPr>
            <a:normAutofit fontScale="77500" lnSpcReduction="20000"/>
          </a:bodyPr>
          <a:lstStyle/>
          <a:p>
            <a:r>
              <a:rPr lang="en-US" b="1" dirty="0" smtClean="0">
                <a:solidFill>
                  <a:schemeClr val="tx1"/>
                </a:solidFill>
                <a:latin typeface="Times New Roman" pitchFamily="18" charset="0"/>
                <a:cs typeface="Times New Roman" pitchFamily="18" charset="0"/>
              </a:rPr>
              <a:t>By</a:t>
            </a:r>
          </a:p>
          <a:p>
            <a:r>
              <a:rPr lang="en-US" b="1" dirty="0" smtClean="0">
                <a:solidFill>
                  <a:schemeClr val="tx1"/>
                </a:solidFill>
                <a:latin typeface="Times New Roman" pitchFamily="18" charset="0"/>
                <a:cs typeface="Times New Roman" pitchFamily="18" charset="0"/>
              </a:rPr>
              <a:t>A. L. </a:t>
            </a:r>
            <a:r>
              <a:rPr lang="en-US" b="1" dirty="0" smtClean="0">
                <a:solidFill>
                  <a:schemeClr val="tx1"/>
                </a:solidFill>
                <a:latin typeface="Times New Roman" pitchFamily="18" charset="0"/>
                <a:cs typeface="Times New Roman" pitchFamily="18" charset="0"/>
              </a:rPr>
              <a:t>Maher </a:t>
            </a:r>
            <a:r>
              <a:rPr lang="en-US" b="1" dirty="0" smtClean="0">
                <a:solidFill>
                  <a:schemeClr val="tx1"/>
                </a:solidFill>
                <a:latin typeface="Times New Roman" pitchFamily="18" charset="0"/>
                <a:cs typeface="Times New Roman" pitchFamily="18" charset="0"/>
              </a:rPr>
              <a:t>Abdul Ameer</a:t>
            </a:r>
            <a:endParaRPr lang="en-US" b="1"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09732"/>
            <a:ext cx="4499992" cy="2733768"/>
          </a:xfrm>
          <a:prstGeom prst="roundRect">
            <a:avLst>
              <a:gd name="adj" fmla="val 8594"/>
            </a:avLst>
          </a:prstGeom>
          <a:solidFill>
            <a:srgbClr val="FFFFFF">
              <a:shade val="85000"/>
            </a:srgbClr>
          </a:solidFill>
          <a:ln>
            <a:noFill/>
          </a:ln>
          <a:effectLst>
            <a:outerShdw dist="35921" dir="2700000" algn="ctr" rotWithShape="0">
              <a:schemeClr val="bg2"/>
            </a:outerShdw>
            <a:softEdge rad="31750"/>
          </a:effectLst>
          <a:extLs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9732"/>
            <a:ext cx="4644008" cy="2733768"/>
          </a:xfrm>
          <a:prstGeom prst="roundRect">
            <a:avLst>
              <a:gd name="adj" fmla="val 8594"/>
            </a:avLst>
          </a:prstGeom>
          <a:solidFill>
            <a:srgbClr val="FFFFFF">
              <a:shade val="85000"/>
            </a:srgbClr>
          </a:solidFill>
          <a:ln>
            <a:noFill/>
          </a:ln>
          <a:effectLst>
            <a:outerShdw dist="35921" dir="2700000" algn="ctr" rotWithShape="0">
              <a:schemeClr val="bg2"/>
            </a:outerShdw>
            <a:softEdge rad="3175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03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plaque">
            <a:avLst/>
          </a:prstGeom>
          <a:solidFill>
            <a:schemeClr val="accent2"/>
          </a:solidFill>
        </p:spPr>
        <p:txBody>
          <a:bodyPr>
            <a:normAutofit fontScale="90000"/>
          </a:bodyPr>
          <a:lstStyle/>
          <a:p>
            <a:r>
              <a:rPr lang="en-US" sz="4000" b="1" dirty="0">
                <a:latin typeface="Times New Roman" pitchFamily="18" charset="0"/>
                <a:cs typeface="Times New Roman" pitchFamily="18" charset="0"/>
              </a:rPr>
              <a:t> Causes of Anemia</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05576"/>
            <a:ext cx="8363272" cy="3942438"/>
          </a:xfrm>
          <a:prstGeom prst="round2DiagRect">
            <a:avLst/>
          </a:prstGeom>
          <a:solidFill>
            <a:schemeClr val="bg2"/>
          </a:solidFill>
        </p:spPr>
        <p:txBody>
          <a:bodyPr>
            <a:normAutofit fontScale="92500" lnSpcReduction="20000"/>
          </a:bodyPr>
          <a:lstStyle/>
          <a:p>
            <a:pPr marL="0" lvl="0" indent="0" algn="just" defTabSz="457200" rtl="0">
              <a:spcBef>
                <a:spcPts val="1000"/>
              </a:spcBef>
              <a:buClr>
                <a:srgbClr val="0F6FC6"/>
              </a:buClr>
              <a:buSzPct val="80000"/>
              <a:buNone/>
            </a:pPr>
            <a:r>
              <a:rPr lang="en-US" b="1" dirty="0">
                <a:solidFill>
                  <a:srgbClr val="C00000"/>
                </a:solidFill>
                <a:latin typeface="Times New Roman" panose="02020603050405020304" pitchFamily="18" charset="0"/>
                <a:cs typeface="Times New Roman" panose="02020603050405020304" pitchFamily="18" charset="0"/>
              </a:rPr>
              <a:t>1. Anemia Caused by Blood Loss</a:t>
            </a:r>
          </a:p>
          <a:p>
            <a:pPr marL="0" lvl="0" indent="0" algn="just" defTabSz="457200" rtl="0">
              <a:spcBef>
                <a:spcPts val="1000"/>
              </a:spcBef>
              <a:buClr>
                <a:srgbClr val="0F6FC6"/>
              </a:buClr>
              <a:buSzPct val="80000"/>
              <a:buNone/>
            </a:pPr>
            <a:r>
              <a:rPr lang="en-US" dirty="0">
                <a:latin typeface="Times New Roman" panose="02020603050405020304" pitchFamily="18" charset="0"/>
                <a:cs typeface="Times New Roman" panose="02020603050405020304" pitchFamily="18" charset="0"/>
              </a:rPr>
              <a:t>Red blood cells can be lost through bleeding, which can occur slowly over a long period of time, and can often go undetected.</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endParaRPr lang="en-US"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lvl="0" algn="just" defTabSz="457200" rtl="0">
              <a:spcBef>
                <a:spcPts val="1000"/>
              </a:spcBef>
              <a:buClr>
                <a:srgbClr val="0F6FC6"/>
              </a:buClr>
              <a:buSzPct val="80000"/>
              <a:buFont typeface="Wingdings" pitchFamily="2" charset="2"/>
              <a:buChar char="Ø"/>
            </a:pPr>
            <a:r>
              <a:rPr lang="en-US" b="1" dirty="0" smtClean="0">
                <a:latin typeface="Times New Roman" panose="02020603050405020304" pitchFamily="18" charset="0"/>
                <a:cs typeface="Times New Roman" panose="02020603050405020304" pitchFamily="18" charset="0"/>
              </a:rPr>
              <a:t>This </a:t>
            </a:r>
            <a:r>
              <a:rPr lang="en-US" b="1" dirty="0">
                <a:latin typeface="Times New Roman" panose="02020603050405020304" pitchFamily="18" charset="0"/>
                <a:cs typeface="Times New Roman" panose="02020603050405020304" pitchFamily="18" charset="0"/>
              </a:rPr>
              <a:t>kind of chronic bleeding commonly results from the following:</a:t>
            </a:r>
          </a:p>
          <a:p>
            <a:pPr marL="0" lvl="0" indent="0" algn="just" defTabSz="457200" rtl="0">
              <a:spcBef>
                <a:spcPts val="1000"/>
              </a:spcBef>
              <a:buClr>
                <a:srgbClr val="0F6FC6"/>
              </a:buClr>
              <a:buSzPct val="80000"/>
              <a:buNone/>
            </a:pPr>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Gastrointestinal conditions </a:t>
            </a:r>
            <a:r>
              <a:rPr lang="en-US" dirty="0">
                <a:latin typeface="Times New Roman" panose="02020603050405020304" pitchFamily="18" charset="0"/>
                <a:cs typeface="Times New Roman" panose="02020603050405020304" pitchFamily="18" charset="0"/>
              </a:rPr>
              <a:t>such as </a:t>
            </a:r>
            <a:r>
              <a:rPr lang="en-US" b="1" dirty="0">
                <a:solidFill>
                  <a:srgbClr val="FF0000"/>
                </a:solidFill>
                <a:latin typeface="Times New Roman" panose="02020603050405020304" pitchFamily="18" charset="0"/>
                <a:cs typeface="Times New Roman" panose="02020603050405020304" pitchFamily="18" charset="0"/>
              </a:rPr>
              <a:t>ulcers</a:t>
            </a:r>
            <a:r>
              <a:rPr lang="en-US"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hemorrhoids</a:t>
            </a:r>
            <a:r>
              <a:rPr lang="en-US" dirty="0">
                <a:latin typeface="Times New Roman" panose="02020603050405020304" pitchFamily="18" charset="0"/>
                <a:cs typeface="Times New Roman" panose="02020603050405020304" pitchFamily="18" charset="0"/>
              </a:rPr>
              <a:t>, </a:t>
            </a:r>
            <a:r>
              <a:rPr lang="en-US" b="1" dirty="0">
                <a:solidFill>
                  <a:schemeClr val="accent6">
                    <a:lumMod val="75000"/>
                  </a:schemeClr>
                </a:solidFill>
                <a:latin typeface="Times New Roman" panose="02020603050405020304" pitchFamily="18" charset="0"/>
                <a:cs typeface="Times New Roman" panose="02020603050405020304" pitchFamily="18" charset="0"/>
              </a:rPr>
              <a:t>gastritis</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b="1" dirty="0">
                <a:solidFill>
                  <a:schemeClr val="tx2">
                    <a:lumMod val="75000"/>
                  </a:schemeClr>
                </a:solidFill>
                <a:latin typeface="Times New Roman" panose="02020603050405020304" pitchFamily="18" charset="0"/>
                <a:cs typeface="Times New Roman" panose="02020603050405020304" pitchFamily="18" charset="0"/>
              </a:rPr>
              <a:t>cancer</a:t>
            </a:r>
            <a:r>
              <a:rPr lang="en-US" dirty="0">
                <a:latin typeface="Times New Roman" panose="02020603050405020304" pitchFamily="18" charset="0"/>
                <a:cs typeface="Times New Roman" panose="02020603050405020304" pitchFamily="18" charset="0"/>
              </a:rPr>
              <a:t>.</a:t>
            </a:r>
          </a:p>
          <a:p>
            <a:pPr algn="l" rtl="0"/>
            <a:endParaRPr lang="en-US" dirty="0"/>
          </a:p>
        </p:txBody>
      </p:sp>
    </p:spTree>
    <p:extLst>
      <p:ext uri="{BB962C8B-B14F-4D97-AF65-F5344CB8AC3E}">
        <p14:creationId xmlns:p14="http://schemas.microsoft.com/office/powerpoint/2010/main" val="253527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1540"/>
            <a:ext cx="8229600" cy="4266474"/>
          </a:xfrm>
          <a:prstGeom prst="round2DiagRect">
            <a:avLst/>
          </a:prstGeom>
          <a:solidFill>
            <a:schemeClr val="bg2"/>
          </a:solidFill>
        </p:spPr>
        <p:txBody>
          <a:bodyPr>
            <a:normAutofit lnSpcReduction="10000"/>
          </a:bodyPr>
          <a:lstStyle/>
          <a:p>
            <a:pPr marL="0" lvl="0" indent="0" algn="just" defTabSz="457200" rtl="0">
              <a:spcBef>
                <a:spcPts val="1000"/>
              </a:spcBef>
              <a:buClr>
                <a:srgbClr val="0F6FC6"/>
              </a:buClr>
              <a:buSzPct val="80000"/>
              <a:buNone/>
            </a:pPr>
            <a:r>
              <a:rPr lang="en-US" b="1" dirty="0" smtClean="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Use of non-steroidal anti-inflammatory drugs (NSAIDS</a:t>
            </a:r>
            <a:r>
              <a:rPr lang="en-US" b="1" dirty="0" smtClean="0">
                <a:latin typeface="Times New Roman" panose="02020603050405020304" pitchFamily="18" charset="0"/>
                <a:cs typeface="Times New Roman" panose="02020603050405020304" pitchFamily="18" charset="0"/>
              </a:rPr>
              <a:t>)</a:t>
            </a:r>
          </a:p>
          <a:p>
            <a:pPr lvl="0" algn="just" defTabSz="457200" rtl="0">
              <a:spcBef>
                <a:spcPts val="1000"/>
              </a:spcBef>
              <a:buClr>
                <a:srgbClr val="0F6FC6"/>
              </a:buClr>
              <a:buSzPct val="80000"/>
              <a:buFont typeface="Wingdings" pitchFamily="2" charset="2"/>
              <a:buChar char="Ø"/>
            </a:pP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such as </a:t>
            </a:r>
            <a:r>
              <a:rPr lang="en-US" b="1" dirty="0">
                <a:solidFill>
                  <a:schemeClr val="tx2">
                    <a:lumMod val="75000"/>
                  </a:schemeClr>
                </a:solidFill>
                <a:latin typeface="Times New Roman" panose="02020603050405020304" pitchFamily="18" charset="0"/>
                <a:cs typeface="Times New Roman" panose="02020603050405020304" pitchFamily="18" charset="0"/>
              </a:rPr>
              <a:t>aspirin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en-US" b="1" dirty="0">
                <a:solidFill>
                  <a:srgbClr val="FF0000"/>
                </a:solidFill>
                <a:latin typeface="Times New Roman" panose="02020603050405020304" pitchFamily="18" charset="0"/>
                <a:cs typeface="Times New Roman" panose="02020603050405020304" pitchFamily="18" charset="0"/>
              </a:rPr>
              <a:t>ibuprofen</a:t>
            </a:r>
            <a:r>
              <a:rPr lang="en-US" dirty="0">
                <a:latin typeface="Times New Roman" panose="02020603050405020304" pitchFamily="18" charset="0"/>
                <a:cs typeface="Times New Roman" panose="02020603050405020304" pitchFamily="18" charset="0"/>
              </a:rPr>
              <a:t>, which can cause </a:t>
            </a:r>
            <a:r>
              <a:rPr lang="en-US" b="1" u="sng" dirty="0">
                <a:solidFill>
                  <a:schemeClr val="accent2">
                    <a:lumMod val="75000"/>
                  </a:schemeClr>
                </a:solidFill>
                <a:latin typeface="Times New Roman" panose="02020603050405020304" pitchFamily="18" charset="0"/>
                <a:cs typeface="Times New Roman" panose="02020603050405020304" pitchFamily="18" charset="0"/>
              </a:rPr>
              <a:t>ulcers and gastritis</a:t>
            </a:r>
            <a:r>
              <a:rPr lang="en-US" dirty="0" smtClean="0">
                <a:latin typeface="Times New Roman" panose="02020603050405020304" pitchFamily="18" charset="0"/>
                <a:cs typeface="Times New Roman" panose="02020603050405020304" pitchFamily="18" charset="0"/>
              </a:rPr>
              <a:t>.</a:t>
            </a:r>
          </a:p>
          <a:p>
            <a:pPr marL="0" lvl="0" indent="0" algn="just" defTabSz="457200" rtl="0">
              <a:spcBef>
                <a:spcPts val="1000"/>
              </a:spcBef>
              <a:buClr>
                <a:srgbClr val="0F6FC6"/>
              </a:buClr>
              <a:buSzPct val="80000"/>
              <a:buNone/>
            </a:pPr>
            <a:endParaRPr lang="en-US" dirty="0">
              <a:latin typeface="Times New Roman" panose="02020603050405020304" pitchFamily="18" charset="0"/>
              <a:cs typeface="Times New Roman" panose="02020603050405020304" pitchFamily="18" charset="0"/>
            </a:endParaRPr>
          </a:p>
          <a:p>
            <a:pPr marL="0" lvl="0" indent="0" algn="just" defTabSz="457200" rtl="0">
              <a:spcBef>
                <a:spcPts val="1000"/>
              </a:spcBef>
              <a:buClr>
                <a:srgbClr val="0F6FC6"/>
              </a:buClr>
              <a:buSzPct val="80000"/>
              <a:buNone/>
            </a:pPr>
            <a:r>
              <a:rPr lang="en-US" b="1" dirty="0" smtClean="0">
                <a:latin typeface="Times New Roman" panose="02020603050405020304" pitchFamily="18" charset="0"/>
                <a:cs typeface="Times New Roman" panose="02020603050405020304" pitchFamily="18" charset="0"/>
              </a:rPr>
              <a:t>C. </a:t>
            </a:r>
            <a:r>
              <a:rPr lang="en-US" b="1" dirty="0">
                <a:latin typeface="Times New Roman" panose="02020603050405020304" pitchFamily="18" charset="0"/>
                <a:cs typeface="Times New Roman" panose="02020603050405020304" pitchFamily="18" charset="0"/>
              </a:rPr>
              <a:t>Menstruation and childbirth in women</a:t>
            </a:r>
            <a:r>
              <a:rPr lang="en-US" dirty="0">
                <a:latin typeface="Times New Roman" panose="02020603050405020304" pitchFamily="18" charset="0"/>
                <a:cs typeface="Times New Roman" panose="02020603050405020304" pitchFamily="18" charset="0"/>
              </a:rPr>
              <a:t>, especially if menstrual bleeding is </a:t>
            </a:r>
            <a:r>
              <a:rPr lang="en-US" b="1" dirty="0">
                <a:solidFill>
                  <a:srgbClr val="FF0000"/>
                </a:solidFill>
                <a:latin typeface="Times New Roman" panose="02020603050405020304" pitchFamily="18" charset="0"/>
                <a:cs typeface="Times New Roman" panose="02020603050405020304" pitchFamily="18" charset="0"/>
              </a:rPr>
              <a:t>excessive</a:t>
            </a:r>
            <a:r>
              <a:rPr lang="en-US" dirty="0">
                <a:latin typeface="Times New Roman" panose="02020603050405020304" pitchFamily="18" charset="0"/>
                <a:cs typeface="Times New Roman" panose="02020603050405020304" pitchFamily="18" charset="0"/>
              </a:rPr>
              <a:t>.</a:t>
            </a:r>
          </a:p>
          <a:p>
            <a:pPr algn="just" rtl="0"/>
            <a:endParaRPr lang="en-US" dirty="0"/>
          </a:p>
        </p:txBody>
      </p:sp>
    </p:spTree>
    <p:extLst>
      <p:ext uri="{BB962C8B-B14F-4D97-AF65-F5344CB8AC3E}">
        <p14:creationId xmlns:p14="http://schemas.microsoft.com/office/powerpoint/2010/main" val="27484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86"/>
            <a:ext cx="8229600" cy="648072"/>
          </a:xfrm>
          <a:prstGeom prst="plaque">
            <a:avLst/>
          </a:prstGeom>
          <a:solidFill>
            <a:schemeClr val="accent2"/>
          </a:solidFill>
        </p:spPr>
        <p:txBody>
          <a:bodyPr>
            <a:normAutofit fontScale="90000"/>
          </a:bodyPr>
          <a:lstStyle/>
          <a:p>
            <a:r>
              <a:rPr lang="en-US" b="1" dirty="0" smtClean="0">
                <a:latin typeface="Times New Roman" pitchFamily="18" charset="0"/>
                <a:cs typeface="Times New Roman" pitchFamily="18" charset="0"/>
              </a:rPr>
              <a:t>Causes of Anemia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13588"/>
            <a:ext cx="8229600" cy="3672408"/>
          </a:xfrm>
          <a:prstGeom prst="round2DiagRect">
            <a:avLst/>
          </a:prstGeom>
          <a:solidFill>
            <a:schemeClr val="bg2"/>
          </a:solidFill>
        </p:spPr>
        <p:txBody>
          <a:bodyPr/>
          <a:lstStyle/>
          <a:p>
            <a:pPr marL="0" lvl="0" indent="0" algn="just" defTabSz="457200" rtl="0">
              <a:spcBef>
                <a:spcPts val="1000"/>
              </a:spcBef>
              <a:buClr>
                <a:srgbClr val="0F6FC6"/>
              </a:buClr>
              <a:buSzPct val="80000"/>
              <a:buNone/>
            </a:pPr>
            <a:r>
              <a:rPr lang="en-US" b="1" dirty="0">
                <a:solidFill>
                  <a:srgbClr val="C00000"/>
                </a:solidFill>
                <a:latin typeface="Times New Roman" panose="02020603050405020304" pitchFamily="18" charset="0"/>
                <a:cs typeface="Times New Roman" panose="02020603050405020304" pitchFamily="18" charset="0"/>
              </a:rPr>
              <a:t>2. Anemia Caused by </a:t>
            </a:r>
            <a:r>
              <a:rPr lang="en-US" b="1" u="sng" dirty="0">
                <a:solidFill>
                  <a:srgbClr val="C00000"/>
                </a:solidFill>
                <a:latin typeface="Times New Roman" panose="02020603050405020304" pitchFamily="18" charset="0"/>
                <a:cs typeface="Times New Roman" panose="02020603050405020304" pitchFamily="18" charset="0"/>
              </a:rPr>
              <a:t>Decreased</a:t>
            </a:r>
            <a:r>
              <a:rPr lang="en-US" b="1" dirty="0">
                <a:solidFill>
                  <a:srgbClr val="C00000"/>
                </a:solidFill>
                <a:latin typeface="Times New Roman" panose="02020603050405020304" pitchFamily="18" charset="0"/>
                <a:cs typeface="Times New Roman" panose="02020603050405020304" pitchFamily="18" charset="0"/>
              </a:rPr>
              <a:t> or </a:t>
            </a:r>
            <a:r>
              <a:rPr lang="en-US" b="1" u="sng" dirty="0">
                <a:solidFill>
                  <a:schemeClr val="tx2">
                    <a:lumMod val="75000"/>
                  </a:schemeClr>
                </a:solidFill>
                <a:latin typeface="Times New Roman" panose="02020603050405020304" pitchFamily="18" charset="0"/>
                <a:cs typeface="Times New Roman" panose="02020603050405020304" pitchFamily="18" charset="0"/>
              </a:rPr>
              <a:t>Faulty</a:t>
            </a:r>
            <a:r>
              <a:rPr lang="en-US" b="1" dirty="0">
                <a:solidFill>
                  <a:srgbClr val="C00000"/>
                </a:solidFill>
                <a:latin typeface="Times New Roman" panose="02020603050405020304" pitchFamily="18" charset="0"/>
                <a:cs typeface="Times New Roman" panose="02020603050405020304" pitchFamily="18" charset="0"/>
              </a:rPr>
              <a:t> Red Blood Cell Production</a:t>
            </a:r>
          </a:p>
          <a:p>
            <a:pPr lvl="0" algn="just" defTabSz="457200" rtl="0">
              <a:spcBef>
                <a:spcPts val="1000"/>
              </a:spcBef>
              <a:buClr>
                <a:srgbClr val="0F6FC6"/>
              </a:buClr>
              <a:buSzPct val="80000"/>
              <a:buFont typeface="Wingdings" pitchFamily="2" charset="2"/>
              <a:buChar char="Ø"/>
            </a:pPr>
            <a:r>
              <a:rPr lang="en-US" dirty="0" smtClean="0">
                <a:latin typeface="Times New Roman" panose="02020603050405020304" pitchFamily="18" charset="0"/>
                <a:cs typeface="Times New Roman" panose="02020603050405020304" pitchFamily="18" charset="0"/>
              </a:rPr>
              <a:t>This type of anemia, the body may produce </a:t>
            </a:r>
            <a:r>
              <a:rPr lang="en-US" b="1" dirty="0" smtClean="0">
                <a:solidFill>
                  <a:srgbClr val="FF0000"/>
                </a:solidFill>
                <a:latin typeface="Times New Roman" panose="02020603050405020304" pitchFamily="18" charset="0"/>
                <a:cs typeface="Times New Roman" panose="02020603050405020304" pitchFamily="18" charset="0"/>
              </a:rPr>
              <a:t>too few</a:t>
            </a:r>
            <a:r>
              <a:rPr lang="en-US" dirty="0" smtClean="0">
                <a:latin typeface="Times New Roman" panose="02020603050405020304" pitchFamily="18" charset="0"/>
                <a:cs typeface="Times New Roman" panose="02020603050405020304" pitchFamily="18" charset="0"/>
              </a:rPr>
              <a:t> blood cells or the blood cells may </a:t>
            </a:r>
            <a:r>
              <a:rPr lang="en-US" b="1" dirty="0" smtClean="0">
                <a:solidFill>
                  <a:srgbClr val="FF0000"/>
                </a:solidFill>
                <a:latin typeface="Times New Roman" panose="02020603050405020304" pitchFamily="18" charset="0"/>
                <a:cs typeface="Times New Roman" panose="02020603050405020304" pitchFamily="18" charset="0"/>
              </a:rPr>
              <a:t>not</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function correctly.</a:t>
            </a:r>
          </a:p>
          <a:p>
            <a:pPr algn="l" rtl="0"/>
            <a:endParaRPr lang="en-US" dirty="0"/>
          </a:p>
        </p:txBody>
      </p:sp>
    </p:spTree>
    <p:extLst>
      <p:ext uri="{BB962C8B-B14F-4D97-AF65-F5344CB8AC3E}">
        <p14:creationId xmlns:p14="http://schemas.microsoft.com/office/powerpoint/2010/main" val="4120294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504"/>
            <a:ext cx="8363272" cy="4590510"/>
          </a:xfrm>
          <a:prstGeom prst="round2DiagRect">
            <a:avLst/>
          </a:prstGeom>
          <a:solidFill>
            <a:schemeClr val="bg2"/>
          </a:solidFill>
        </p:spPr>
        <p:txBody>
          <a:bodyPr>
            <a:normAutofit fontScale="92500" lnSpcReduction="10000"/>
          </a:bodyPr>
          <a:lstStyle/>
          <a:p>
            <a:pPr marL="0" lvl="0" indent="0" algn="just" defTabSz="457200" rtl="0">
              <a:spcBef>
                <a:spcPts val="1000"/>
              </a:spcBef>
              <a:buClr>
                <a:srgbClr val="0F6FC6"/>
              </a:buClr>
              <a:buSzPct val="80000"/>
              <a:buNone/>
            </a:pPr>
            <a:r>
              <a:rPr lang="en-US" b="1" dirty="0">
                <a:latin typeface="Times New Roman" panose="02020603050405020304" pitchFamily="18" charset="0"/>
                <a:cs typeface="Times New Roman" panose="02020603050405020304" pitchFamily="18" charset="0"/>
              </a:rPr>
              <a:t>Conditions associated with these causes of anemia include the following:</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Sickle cell anemia.</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Iron-deficiency anemia.</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Vitamin deficiency.</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Bone marrow and stem cell problems.</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Other health conditions</a:t>
            </a:r>
          </a:p>
          <a:p>
            <a:pPr marL="0" indent="0" algn="l" rtl="0">
              <a:buNone/>
            </a:pPr>
            <a:r>
              <a:rPr lang="ar-IQ"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383618"/>
            <a:ext cx="3365119" cy="1383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4283968" y="1707654"/>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19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576"/>
            <a:ext cx="8229600" cy="3834426"/>
          </a:xfrm>
          <a:prstGeom prst="round2DiagRect">
            <a:avLst/>
          </a:prstGeom>
          <a:solidFill>
            <a:schemeClr val="bg2"/>
          </a:solidFill>
        </p:spPr>
        <p:txBody>
          <a:bodyPr>
            <a:normAutofit/>
          </a:bodyPr>
          <a:lstStyle/>
          <a:p>
            <a:pPr marL="0" lvl="0" indent="0" algn="just" defTabSz="457200" rtl="0">
              <a:spcBef>
                <a:spcPts val="1000"/>
              </a:spcBef>
              <a:buClr>
                <a:srgbClr val="0F6FC6"/>
              </a:buClr>
              <a:buSzPct val="80000"/>
              <a:buNone/>
            </a:pPr>
            <a:r>
              <a:rPr lang="en-US" sz="2800" b="1" dirty="0">
                <a:solidFill>
                  <a:srgbClr val="FF0000"/>
                </a:solidFill>
                <a:latin typeface="Times New Roman" panose="02020603050405020304" pitchFamily="18" charset="0"/>
                <a:cs typeface="Times New Roman" panose="02020603050405020304" pitchFamily="18" charset="0"/>
              </a:rPr>
              <a:t>3. Anemia Caused by </a:t>
            </a:r>
            <a:r>
              <a:rPr lang="en-US" sz="2800" b="1" u="sng" dirty="0">
                <a:solidFill>
                  <a:schemeClr val="tx2">
                    <a:lumMod val="75000"/>
                  </a:schemeClr>
                </a:solidFill>
                <a:latin typeface="Times New Roman" panose="02020603050405020304" pitchFamily="18" charset="0"/>
                <a:cs typeface="Times New Roman" panose="02020603050405020304" pitchFamily="18" charset="0"/>
              </a:rPr>
              <a:t>Destruction</a:t>
            </a:r>
            <a:r>
              <a:rPr lang="en-US" sz="2800" b="1" dirty="0">
                <a:solidFill>
                  <a:srgbClr val="FF0000"/>
                </a:solidFill>
                <a:latin typeface="Times New Roman" panose="02020603050405020304" pitchFamily="18" charset="0"/>
                <a:cs typeface="Times New Roman" panose="02020603050405020304" pitchFamily="18" charset="0"/>
              </a:rPr>
              <a:t> of Red Blood Cells</a:t>
            </a:r>
          </a:p>
          <a:p>
            <a:pPr marL="0" lvl="0" indent="0" algn="just" defTabSz="457200" rtl="0">
              <a:spcBef>
                <a:spcPts val="1000"/>
              </a:spcBef>
              <a:buClr>
                <a:srgbClr val="0F6FC6"/>
              </a:buClr>
              <a:buSzPct val="80000"/>
              <a:buNone/>
            </a:pPr>
            <a:r>
              <a:rPr lang="en-US" sz="2800" dirty="0">
                <a:latin typeface="Times New Roman" panose="02020603050405020304" pitchFamily="18" charset="0"/>
                <a:cs typeface="Times New Roman" panose="02020603050405020304" pitchFamily="18" charset="0"/>
              </a:rPr>
              <a:t>When red blood cells are fragile and cannot withstand the routine stress of the circulatory system, they may rupture prematurely, causing </a:t>
            </a:r>
            <a:r>
              <a:rPr lang="en-US" sz="2800" b="1" dirty="0">
                <a:solidFill>
                  <a:srgbClr val="FF0000"/>
                </a:solidFill>
                <a:latin typeface="Times New Roman" panose="02020603050405020304" pitchFamily="18" charset="0"/>
                <a:cs typeface="Times New Roman" panose="02020603050405020304" pitchFamily="18" charset="0"/>
              </a:rPr>
              <a:t>hemolytic anemia</a:t>
            </a:r>
            <a:r>
              <a:rPr lang="en-US" sz="2800" dirty="0">
                <a:latin typeface="Times New Roman" panose="02020603050405020304" pitchFamily="18" charset="0"/>
                <a:cs typeface="Times New Roman" panose="02020603050405020304" pitchFamily="18" charset="0"/>
              </a:rPr>
              <a:t>. Hemolytic anemia can be present at birth or develop later. </a:t>
            </a:r>
            <a:r>
              <a:rPr lang="en-US" sz="2800" b="1" dirty="0">
                <a:latin typeface="Times New Roman" panose="02020603050405020304" pitchFamily="18" charset="0"/>
                <a:cs typeface="Times New Roman" panose="02020603050405020304" pitchFamily="18" charset="0"/>
              </a:rPr>
              <a:t>Sometimes there is no known cause.</a:t>
            </a:r>
          </a:p>
          <a:p>
            <a:pPr algn="l" rtl="0"/>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8" y="141480"/>
            <a:ext cx="82296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99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plaque">
            <a:avLst/>
          </a:prstGeom>
          <a:solidFill>
            <a:schemeClr val="accent2"/>
          </a:solidFill>
        </p:spPr>
        <p:txBody>
          <a:bodyPr>
            <a:normAutofit fontScale="90000"/>
          </a:bodyPr>
          <a:lstStyle/>
          <a:p>
            <a:r>
              <a:rPr lang="en-US" b="1" dirty="0" smtClean="0">
                <a:latin typeface="Times New Roman" pitchFamily="18" charset="0"/>
                <a:cs typeface="Times New Roman" pitchFamily="18" charset="0"/>
              </a:rPr>
              <a:t>Types of anemia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97564"/>
            <a:ext cx="8229600" cy="4104456"/>
          </a:xfrm>
          <a:prstGeom prst="round2DiagRect">
            <a:avLst/>
          </a:prstGeom>
          <a:solidFill>
            <a:schemeClr val="bg2"/>
          </a:solidFill>
        </p:spPr>
        <p:txBody>
          <a:bodyPr>
            <a:normAutofit fontScale="92500" lnSpcReduction="10000"/>
          </a:bodyPr>
          <a:lstStyle/>
          <a:p>
            <a:pPr marL="0" lvl="0" indent="0" algn="just" defTabSz="457200" rtl="0">
              <a:spcBef>
                <a:spcPts val="1000"/>
              </a:spcBef>
              <a:buClr>
                <a:srgbClr val="0F6FC6"/>
              </a:buClr>
              <a:buSzPct val="80000"/>
              <a:buNone/>
            </a:pPr>
            <a:r>
              <a:rPr lang="en-US" b="1" dirty="0" smtClean="0">
                <a:solidFill>
                  <a:srgbClr val="FF0000"/>
                </a:solidFill>
                <a:latin typeface="Times New Roman" panose="02020603050405020304" pitchFamily="18" charset="0"/>
                <a:cs typeface="Times New Roman" panose="02020603050405020304" pitchFamily="18" charset="0"/>
              </a:rPr>
              <a:t>1. Iron-deficiency </a:t>
            </a:r>
            <a:r>
              <a:rPr lang="en-US" b="1" dirty="0">
                <a:solidFill>
                  <a:srgbClr val="FF0000"/>
                </a:solidFill>
                <a:latin typeface="Times New Roman" panose="02020603050405020304" pitchFamily="18" charset="0"/>
                <a:cs typeface="Times New Roman" panose="02020603050405020304" pitchFamily="18" charset="0"/>
              </a:rPr>
              <a:t>anemia: </a:t>
            </a:r>
            <a:r>
              <a:rPr lang="en-US" dirty="0">
                <a:latin typeface="Times New Roman" panose="02020603050405020304" pitchFamily="18" charset="0"/>
                <a:cs typeface="Times New Roman" panose="02020603050405020304" pitchFamily="18" charset="0"/>
              </a:rPr>
              <a:t>occurs because of a lack of the mineral iron in the body. Bone marrow in the center of the bone needs iron to make hemoglobin, the part of the red blood cell that transports oxygen to the body's organs. Without adequate iron, the body cannot produce enough hemoglobin for red blood cells</a:t>
            </a:r>
            <a:r>
              <a:rPr lang="en-US" dirty="0" smtClean="0">
                <a:latin typeface="Times New Roman" panose="02020603050405020304" pitchFamily="18" charset="0"/>
                <a:cs typeface="Times New Roman" panose="02020603050405020304" pitchFamily="18" charset="0"/>
              </a:rPr>
              <a:t>.</a:t>
            </a:r>
          </a:p>
          <a:p>
            <a:pPr lvl="0" algn="just" defTabSz="457200" rtl="0">
              <a:spcBef>
                <a:spcPts val="1000"/>
              </a:spcBef>
              <a:buClr>
                <a:srgbClr val="0F6FC6"/>
              </a:buClr>
              <a:buSzPct val="80000"/>
              <a:buFont typeface="Wingdings" pitchFamily="2" charset="2"/>
              <a:buChar char="v"/>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result is iron-deficiency anemia.</a:t>
            </a:r>
          </a:p>
          <a:p>
            <a:pPr algn="l" rtl="0"/>
            <a:endParaRPr lang="en-US" dirty="0"/>
          </a:p>
        </p:txBody>
      </p:sp>
    </p:spTree>
    <p:extLst>
      <p:ext uri="{BB962C8B-B14F-4D97-AF65-F5344CB8AC3E}">
        <p14:creationId xmlns:p14="http://schemas.microsoft.com/office/powerpoint/2010/main" val="3781819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plus">
            <a:avLst/>
          </a:prstGeom>
          <a:solidFill>
            <a:schemeClr val="accent2"/>
          </a:solidFill>
        </p:spPr>
        <p:txBody>
          <a:bodyPr>
            <a:normAutofit fontScale="90000"/>
          </a:bodyPr>
          <a:lstStyle/>
          <a:p>
            <a:r>
              <a:rPr lang="en-US" b="1" dirty="0">
                <a:latin typeface="Times New Roman" pitchFamily="18" charset="0"/>
                <a:cs typeface="Times New Roman" pitchFamily="18" charset="0"/>
              </a:rPr>
              <a:t>Pernicious Anemia</a:t>
            </a:r>
          </a:p>
        </p:txBody>
      </p:sp>
      <p:sp>
        <p:nvSpPr>
          <p:cNvPr id="3" name="Content Placeholder 2"/>
          <p:cNvSpPr>
            <a:spLocks noGrp="1"/>
          </p:cNvSpPr>
          <p:nvPr>
            <p:ph idx="1"/>
          </p:nvPr>
        </p:nvSpPr>
        <p:spPr>
          <a:xfrm>
            <a:off x="457200" y="1005576"/>
            <a:ext cx="8229600" cy="3942438"/>
          </a:xfrm>
          <a:prstGeom prst="round2DiagRect">
            <a:avLst/>
          </a:prstGeom>
          <a:solidFill>
            <a:schemeClr val="bg2"/>
          </a:solidFill>
        </p:spPr>
        <p:txBody>
          <a:bodyPr>
            <a:normAutofit fontScale="92500" lnSpcReduction="10000"/>
          </a:bodyPr>
          <a:lstStyle/>
          <a:p>
            <a:pPr marL="0" lvl="0" indent="0" algn="just" defTabSz="457200" rtl="0">
              <a:spcBef>
                <a:spcPts val="1000"/>
              </a:spcBef>
              <a:buClr>
                <a:srgbClr val="0F6FC6"/>
              </a:buClr>
              <a:buSzPct val="80000"/>
              <a:buNone/>
            </a:pPr>
            <a:r>
              <a:rPr lang="en-US" b="1" dirty="0">
                <a:solidFill>
                  <a:srgbClr val="FF0000"/>
                </a:solidFill>
                <a:latin typeface="Times New Roman" panose="02020603050405020304" pitchFamily="18" charset="0"/>
                <a:cs typeface="Times New Roman" panose="02020603050405020304" pitchFamily="18" charset="0"/>
              </a:rPr>
              <a:t>2. Pernicious Anemia: </a:t>
            </a:r>
            <a:r>
              <a:rPr lang="en-US" dirty="0">
                <a:latin typeface="Times New Roman" panose="02020603050405020304" pitchFamily="18" charset="0"/>
                <a:cs typeface="Times New Roman" panose="02020603050405020304" pitchFamily="18" charset="0"/>
              </a:rPr>
              <a:t>The intrinsic factor is missing in pernicious anemia, resulting in an inability to absorb vitamin B12. Pernicious anemia is common in the elderly and clients who have had a gastric resection.</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It can also occur from poor dietary intake of foods containing B12, especially in vegetarian diets or those lacking dairy products.</a:t>
            </a:r>
          </a:p>
          <a:p>
            <a:pPr algn="l" rtl="0"/>
            <a:endParaRPr lang="en-US" dirty="0"/>
          </a:p>
        </p:txBody>
      </p:sp>
    </p:spTree>
    <p:extLst>
      <p:ext uri="{BB962C8B-B14F-4D97-AF65-F5344CB8AC3E}">
        <p14:creationId xmlns:p14="http://schemas.microsoft.com/office/powerpoint/2010/main" val="406107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plus">
            <a:avLst/>
          </a:prstGeom>
          <a:solidFill>
            <a:schemeClr val="accent2"/>
          </a:solidFill>
        </p:spPr>
        <p:txBody>
          <a:bodyPr>
            <a:normAutofit fontScale="90000"/>
          </a:bodyPr>
          <a:lstStyle/>
          <a:p>
            <a:r>
              <a:rPr lang="en-US" b="1" dirty="0">
                <a:latin typeface="Times New Roman" pitchFamily="18" charset="0"/>
                <a:cs typeface="Times New Roman" pitchFamily="18" charset="0"/>
              </a:rPr>
              <a:t>Aplastic anemia </a:t>
            </a:r>
          </a:p>
        </p:txBody>
      </p:sp>
      <p:sp>
        <p:nvSpPr>
          <p:cNvPr id="3" name="Content Placeholder 2"/>
          <p:cNvSpPr>
            <a:spLocks noGrp="1"/>
          </p:cNvSpPr>
          <p:nvPr>
            <p:ph idx="1"/>
          </p:nvPr>
        </p:nvSpPr>
        <p:spPr>
          <a:xfrm>
            <a:off x="457200" y="1005576"/>
            <a:ext cx="8229600" cy="3888432"/>
          </a:xfrm>
          <a:prstGeom prst="round2DiagRect">
            <a:avLst/>
          </a:prstGeom>
          <a:solidFill>
            <a:schemeClr val="bg2"/>
          </a:solidFill>
        </p:spPr>
        <p:txBody>
          <a:bodyPr/>
          <a:lstStyle/>
          <a:p>
            <a:pPr marL="0" lvl="0" indent="0" algn="just" defTabSz="457200" rtl="0">
              <a:spcBef>
                <a:spcPts val="1000"/>
              </a:spcBef>
              <a:buClr>
                <a:srgbClr val="0F6FC6"/>
              </a:buClr>
              <a:buSzPct val="80000"/>
              <a:buNone/>
            </a:pPr>
            <a:r>
              <a:rPr lang="en-US" b="1" dirty="0">
                <a:solidFill>
                  <a:srgbClr val="FF0000"/>
                </a:solidFill>
                <a:latin typeface="Times New Roman" panose="02020603050405020304" pitchFamily="18" charset="0"/>
                <a:cs typeface="Times New Roman" panose="02020603050405020304" pitchFamily="18" charset="0"/>
              </a:rPr>
              <a:t>3. Aplastic anemia</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rare disease caused by a decrease in or damage to marrow stem cells, damage to the microenvironment within the marrow, and replacement of the marrow with fat.</a:t>
            </a:r>
          </a:p>
          <a:p>
            <a:pPr algn="l" rtl="0"/>
            <a:endParaRPr lang="en-US" dirty="0"/>
          </a:p>
        </p:txBody>
      </p:sp>
    </p:spTree>
    <p:extLst>
      <p:ext uri="{BB962C8B-B14F-4D97-AF65-F5344CB8AC3E}">
        <p14:creationId xmlns:p14="http://schemas.microsoft.com/office/powerpoint/2010/main" val="1849685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a:prstGeom prst="plus">
            <a:avLst/>
          </a:prstGeom>
          <a:solidFill>
            <a:schemeClr val="accent2"/>
          </a:solidFill>
        </p:spPr>
        <p:txBody>
          <a:bodyPr>
            <a:normAutofit fontScale="90000"/>
          </a:bodyPr>
          <a:lstStyle/>
          <a:p>
            <a:r>
              <a:rPr lang="en-US" b="1" dirty="0">
                <a:latin typeface="Times New Roman" pitchFamily="18" charset="0"/>
                <a:cs typeface="Times New Roman" pitchFamily="18" charset="0"/>
              </a:rPr>
              <a:t>Thalassemia </a:t>
            </a:r>
          </a:p>
        </p:txBody>
      </p:sp>
      <p:sp>
        <p:nvSpPr>
          <p:cNvPr id="3" name="Content Placeholder 2"/>
          <p:cNvSpPr>
            <a:spLocks noGrp="1"/>
          </p:cNvSpPr>
          <p:nvPr>
            <p:ph idx="1"/>
          </p:nvPr>
        </p:nvSpPr>
        <p:spPr>
          <a:xfrm>
            <a:off x="457200" y="1059582"/>
            <a:ext cx="8229600" cy="3888432"/>
          </a:xfrm>
          <a:prstGeom prst="round2DiagRect">
            <a:avLst/>
          </a:prstGeom>
          <a:solidFill>
            <a:schemeClr val="bg2"/>
          </a:solidFill>
        </p:spPr>
        <p:txBody>
          <a:bodyPr>
            <a:normAutofit lnSpcReduction="10000"/>
          </a:bodyPr>
          <a:lstStyle/>
          <a:p>
            <a:pPr marL="0" lvl="0" indent="0" algn="just" defTabSz="457200" rtl="0">
              <a:spcBef>
                <a:spcPts val="1000"/>
              </a:spcBef>
              <a:buClr>
                <a:srgbClr val="0F6FC6"/>
              </a:buClr>
              <a:buSzPct val="80000"/>
              <a:buNone/>
            </a:pPr>
            <a:r>
              <a:rPr lang="en-US" b="1" dirty="0">
                <a:solidFill>
                  <a:srgbClr val="C00000"/>
                </a:solidFill>
                <a:latin typeface="Times New Roman" panose="02020603050405020304" pitchFamily="18" charset="0"/>
                <a:cs typeface="Times New Roman" panose="02020603050405020304" pitchFamily="18" charset="0"/>
              </a:rPr>
              <a:t>4. Thalassemia </a:t>
            </a:r>
            <a:r>
              <a:rPr lang="en-US" dirty="0">
                <a:latin typeface="Times New Roman" panose="02020603050405020304" pitchFamily="18" charset="0"/>
                <a:cs typeface="Times New Roman" panose="02020603050405020304" pitchFamily="18" charset="0"/>
              </a:rPr>
              <a:t>are a group of hereditary disorders associated with defective hemoglobin-chain synthesis</a:t>
            </a:r>
            <a:r>
              <a:rPr lang="en-US" dirty="0">
                <a:solidFill>
                  <a:prstClr val="black">
                    <a:lumMod val="75000"/>
                    <a:lumOff val="25000"/>
                  </a:prstClr>
                </a:solidFill>
                <a:latin typeface="Times New Roman" panose="02020603050405020304" pitchFamily="18" charset="0"/>
                <a:cs typeface="Times New Roman" panose="02020603050405020304" pitchFamily="18" charset="0"/>
              </a:rPr>
              <a:t>..</a:t>
            </a:r>
          </a:p>
          <a:p>
            <a:pPr lvl="0" algn="just" defTabSz="457200" rtl="0">
              <a:spcBef>
                <a:spcPts val="1000"/>
              </a:spcBef>
              <a:buClr>
                <a:srgbClr val="0F6FC6"/>
              </a:buClr>
              <a:buSzPct val="80000"/>
              <a:buFont typeface="Wingdings 3" charset="2"/>
              <a:buChar char=""/>
            </a:pPr>
            <a:r>
              <a:rPr lang="en-US" sz="2800" dirty="0" err="1">
                <a:latin typeface="Times New Roman" panose="02020603050405020304" pitchFamily="18" charset="0"/>
                <a:cs typeface="Times New Roman" panose="02020603050405020304" pitchFamily="18" charset="0"/>
              </a:rPr>
              <a:t>Thalassemias</a:t>
            </a:r>
            <a:r>
              <a:rPr lang="en-US" sz="2800" dirty="0">
                <a:latin typeface="Times New Roman" panose="02020603050405020304" pitchFamily="18" charset="0"/>
                <a:cs typeface="Times New Roman" panose="02020603050405020304" pitchFamily="18" charset="0"/>
              </a:rPr>
              <a:t> are characterized by </a:t>
            </a:r>
            <a:r>
              <a:rPr lang="en-US" sz="2800" dirty="0" err="1">
                <a:solidFill>
                  <a:srgbClr val="FF0000"/>
                </a:solidFill>
                <a:latin typeface="Times New Roman" panose="02020603050405020304" pitchFamily="18" charset="0"/>
                <a:cs typeface="Times New Roman" panose="02020603050405020304" pitchFamily="18" charset="0"/>
              </a:rPr>
              <a:t>hypochromia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 abnormal </a:t>
            </a:r>
            <a:r>
              <a:rPr lang="en-US" sz="2800" dirty="0">
                <a:latin typeface="Times New Roman" panose="02020603050405020304" pitchFamily="18" charset="0"/>
                <a:cs typeface="Times New Roman" panose="02020603050405020304" pitchFamily="18" charset="0"/>
              </a:rPr>
              <a:t>decrease in the hemoglobin content of RBCs), extreme </a:t>
            </a:r>
            <a:r>
              <a:rPr lang="en-US" sz="2800" dirty="0" err="1">
                <a:solidFill>
                  <a:srgbClr val="FF0000"/>
                </a:solidFill>
                <a:latin typeface="Times New Roman" panose="02020603050405020304" pitchFamily="18" charset="0"/>
                <a:cs typeface="Times New Roman" panose="02020603050405020304" pitchFamily="18" charset="0"/>
              </a:rPr>
              <a:t>microcytosis</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(smaller-than-normal RBCs), destruction of blood elements (hemolysis), and variable degrees of anemia.</a:t>
            </a:r>
          </a:p>
          <a:p>
            <a:pPr algn="l" rtl="0"/>
            <a:endParaRPr lang="en-US" dirty="0"/>
          </a:p>
        </p:txBody>
      </p:sp>
    </p:spTree>
    <p:extLst>
      <p:ext uri="{BB962C8B-B14F-4D97-AF65-F5344CB8AC3E}">
        <p14:creationId xmlns:p14="http://schemas.microsoft.com/office/powerpoint/2010/main" val="152639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cube">
            <a:avLst/>
          </a:prstGeom>
          <a:solidFill>
            <a:schemeClr val="accent2"/>
          </a:solidFill>
        </p:spPr>
        <p:txBody>
          <a:bodyPr>
            <a:noAutofit/>
          </a:bodyPr>
          <a:lstStyle/>
          <a:p>
            <a:pPr lvl="0" defTabSz="457200" rtl="0">
              <a:spcBef>
                <a:spcPts val="1000"/>
              </a:spcBef>
            </a:pPr>
            <a:r>
              <a:rPr lang="en-US" sz="3600" b="1" dirty="0" smtClean="0">
                <a:latin typeface="Times New Roman" panose="02020603050405020304" pitchFamily="18" charset="0"/>
                <a:ea typeface="+mn-ea"/>
                <a:cs typeface="Times New Roman" panose="02020603050405020304" pitchFamily="18" charset="0"/>
              </a:rPr>
              <a:t/>
            </a:r>
            <a:br>
              <a:rPr lang="en-US" sz="3600" b="1" dirty="0" smtClean="0">
                <a:latin typeface="Times New Roman" panose="02020603050405020304" pitchFamily="18" charset="0"/>
                <a:ea typeface="+mn-ea"/>
                <a:cs typeface="Times New Roman" panose="02020603050405020304" pitchFamily="18" charset="0"/>
              </a:rPr>
            </a:br>
            <a:r>
              <a:rPr lang="en-US" sz="3600" b="1" dirty="0" smtClean="0">
                <a:latin typeface="Times New Roman" panose="02020603050405020304" pitchFamily="18" charset="0"/>
                <a:ea typeface="+mn-ea"/>
                <a:cs typeface="Times New Roman" panose="02020603050405020304" pitchFamily="18" charset="0"/>
              </a:rPr>
              <a:t> </a:t>
            </a:r>
            <a:r>
              <a:rPr lang="en-US" sz="3600" b="1" dirty="0">
                <a:latin typeface="Times New Roman" panose="02020603050405020304" pitchFamily="18" charset="0"/>
                <a:ea typeface="+mn-ea"/>
                <a:cs typeface="Times New Roman" panose="02020603050405020304" pitchFamily="18" charset="0"/>
              </a:rPr>
              <a:t>Nursing Diagnoses</a:t>
            </a:r>
            <a:br>
              <a:rPr lang="en-US" sz="3600" b="1" dirty="0">
                <a:latin typeface="Times New Roman" panose="02020603050405020304" pitchFamily="18" charset="0"/>
                <a:ea typeface="+mn-ea"/>
                <a:cs typeface="Times New Roman" panose="02020603050405020304" pitchFamily="18" charset="0"/>
              </a:rPr>
            </a:br>
            <a:endParaRPr lang="en-US" sz="4800" dirty="0"/>
          </a:p>
        </p:txBody>
      </p:sp>
      <p:sp>
        <p:nvSpPr>
          <p:cNvPr id="3" name="Content Placeholder 2"/>
          <p:cNvSpPr>
            <a:spLocks noGrp="1"/>
          </p:cNvSpPr>
          <p:nvPr>
            <p:ph idx="1"/>
          </p:nvPr>
        </p:nvSpPr>
        <p:spPr>
          <a:xfrm>
            <a:off x="323528" y="1005576"/>
            <a:ext cx="8568952" cy="3888432"/>
          </a:xfrm>
          <a:prstGeom prst="round2DiagRect">
            <a:avLst/>
          </a:prstGeom>
          <a:solidFill>
            <a:schemeClr val="bg2"/>
          </a:solidFill>
        </p:spPr>
        <p:txBody>
          <a:bodyPr>
            <a:normAutofit fontScale="92500" lnSpcReduction="20000"/>
          </a:bodyPr>
          <a:lstStyle/>
          <a:p>
            <a:pPr lvl="0" algn="just" defTabSz="457200" rtl="0">
              <a:spcBef>
                <a:spcPts val="1000"/>
              </a:spcBef>
              <a:buClr>
                <a:srgbClr val="0F6FC6"/>
              </a:buClr>
              <a:buSzPct val="80000"/>
              <a:buFont typeface="Wingdings 3" charset="2"/>
              <a:buChar char=""/>
            </a:pPr>
            <a:r>
              <a:rPr lang="en-US" b="1" dirty="0" smtClean="0">
                <a:latin typeface="Times New Roman" panose="02020603050405020304" pitchFamily="18" charset="0"/>
                <a:cs typeface="Times New Roman" panose="02020603050405020304" pitchFamily="18" charset="0"/>
              </a:rPr>
              <a:t>Fatigue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related to decreased hemoglobin and diminished oxygen-carrying capacity of the blood.</a:t>
            </a:r>
          </a:p>
          <a:p>
            <a:pPr lvl="0" algn="just" defTabSz="457200" rtl="0">
              <a:spcBef>
                <a:spcPts val="1000"/>
              </a:spcBef>
              <a:buClr>
                <a:srgbClr val="0F6FC6"/>
              </a:buClr>
              <a:buSzPct val="80000"/>
              <a:buFont typeface="Wingdings 3" charset="2"/>
              <a:buChar char=""/>
            </a:pPr>
            <a:r>
              <a:rPr lang="en-US" b="1" dirty="0">
                <a:latin typeface="Times New Roman" panose="02020603050405020304" pitchFamily="18" charset="0"/>
                <a:cs typeface="Times New Roman" panose="02020603050405020304" pitchFamily="18" charset="0"/>
              </a:rPr>
              <a:t>Altered nutrition</a:t>
            </a:r>
            <a:r>
              <a:rPr lang="en-US" dirty="0">
                <a:latin typeface="Times New Roman" panose="02020603050405020304" pitchFamily="18" charset="0"/>
                <a:cs typeface="Times New Roman" panose="02020603050405020304" pitchFamily="18" charset="0"/>
              </a:rPr>
              <a:t>, less than body requirements, related to inadequate intake of essential nutrients.</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Altered tissue perfusion </a:t>
            </a:r>
            <a:r>
              <a:rPr lang="en-US" dirty="0">
                <a:latin typeface="Times New Roman" panose="02020603050405020304" pitchFamily="18" charset="0"/>
                <a:cs typeface="Times New Roman" panose="02020603050405020304" pitchFamily="18" charset="0"/>
              </a:rPr>
              <a:t>related to inadequate blood volume or hematocrit</a:t>
            </a:r>
            <a:r>
              <a:rPr lang="en-US" dirty="0" smtClean="0">
                <a:latin typeface="Times New Roman" panose="02020603050405020304" pitchFamily="18" charset="0"/>
                <a:cs typeface="Times New Roman" panose="02020603050405020304" pitchFamily="18" charset="0"/>
              </a:rPr>
              <a:t>.</a:t>
            </a:r>
          </a:p>
          <a:p>
            <a:pPr lvl="0" algn="just" defTabSz="457200" rtl="0">
              <a:spcBef>
                <a:spcPts val="1000"/>
              </a:spcBef>
              <a:buClr>
                <a:srgbClr val="0F6FC6"/>
              </a:buClr>
              <a:buSzPct val="80000"/>
              <a:buFont typeface="Wingdings 3" charset="2"/>
              <a:buChar char=""/>
            </a:pPr>
            <a:r>
              <a:rPr lang="en-US" b="1" dirty="0" smtClean="0">
                <a:latin typeface="Times New Roman" panose="02020603050405020304" pitchFamily="18" charset="0"/>
                <a:cs typeface="Times New Roman" panose="02020603050405020304" pitchFamily="18" charset="0"/>
              </a:rPr>
              <a:t>Noncompliance</a:t>
            </a:r>
            <a:r>
              <a:rPr lang="en-US" dirty="0" smtClean="0">
                <a:latin typeface="Times New Roman" panose="02020603050405020304" pitchFamily="18" charset="0"/>
                <a:cs typeface="Times New Roman" panose="02020603050405020304" pitchFamily="18" charset="0"/>
              </a:rPr>
              <a:t> with prescribed therapy.</a:t>
            </a:r>
            <a:endParaRPr lang="en-US" dirty="0"/>
          </a:p>
        </p:txBody>
      </p:sp>
    </p:spTree>
    <p:extLst>
      <p:ext uri="{BB962C8B-B14F-4D97-AF65-F5344CB8AC3E}">
        <p14:creationId xmlns:p14="http://schemas.microsoft.com/office/powerpoint/2010/main" val="70709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wedgeRectCallout">
            <a:avLst>
              <a:gd name="adj1" fmla="val -20328"/>
              <a:gd name="adj2" fmla="val 70985"/>
            </a:avLst>
          </a:prstGeom>
          <a:solidFill>
            <a:schemeClr val="accent2"/>
          </a:solidFill>
        </p:spPr>
        <p:txBody>
          <a:bodyPr/>
          <a:lstStyle/>
          <a:p>
            <a:pPr algn="l"/>
            <a:r>
              <a:rPr lang="en-US" b="1" dirty="0">
                <a:latin typeface="Times New Roman" panose="02020603050405020304" pitchFamily="18" charset="0"/>
                <a:cs typeface="Times New Roman" panose="02020603050405020304" pitchFamily="18" charset="0"/>
              </a:rPr>
              <a:t>Outline</a:t>
            </a:r>
            <a:endParaRPr lang="en-US" dirty="0"/>
          </a:p>
        </p:txBody>
      </p:sp>
      <p:sp>
        <p:nvSpPr>
          <p:cNvPr id="3" name="Content Placeholder 2"/>
          <p:cNvSpPr>
            <a:spLocks noGrp="1"/>
          </p:cNvSpPr>
          <p:nvPr>
            <p:ph idx="1"/>
          </p:nvPr>
        </p:nvSpPr>
        <p:spPr>
          <a:xfrm>
            <a:off x="457200" y="1200150"/>
            <a:ext cx="8229600" cy="3531840"/>
          </a:xfrm>
          <a:prstGeom prst="snip2DiagRect">
            <a:avLst/>
          </a:prstGeom>
          <a:solidFill>
            <a:schemeClr val="bg2"/>
          </a:solidFill>
        </p:spPr>
        <p:txBody>
          <a:bodyPr>
            <a:normAutofit fontScale="92500" lnSpcReduction="10000"/>
          </a:bodyPr>
          <a:lstStyle/>
          <a:p>
            <a:pPr marL="0" lvl="0" indent="0" algn="l" defTabSz="457200" rtl="0">
              <a:spcBef>
                <a:spcPts val="1000"/>
              </a:spcBef>
              <a:buClr>
                <a:srgbClr val="0F6FC6"/>
              </a:buClr>
              <a:buSzPct val="80000"/>
              <a:buNone/>
            </a:pPr>
            <a:endParaRPr lang="ar-IQ" sz="3600" dirty="0">
              <a:solidFill>
                <a:prstClr val="black">
                  <a:lumMod val="75000"/>
                  <a:lumOff val="25000"/>
                </a:prstClr>
              </a:solidFill>
              <a:latin typeface="Times New Roman" panose="02020603050405020304" pitchFamily="18" charset="0"/>
              <a:cs typeface="Times New Roman" panose="02020603050405020304" pitchFamily="18" charset="0"/>
            </a:endParaRPr>
          </a:p>
          <a:p>
            <a:pPr lvl="0" algn="l" defTabSz="457200" rtl="0">
              <a:spcBef>
                <a:spcPts val="1000"/>
              </a:spcBef>
              <a:buClr>
                <a:srgbClr val="0F6FC6"/>
              </a:buClr>
              <a:buSzPct val="80000"/>
              <a:buFont typeface="Wingdings 3" charset="2"/>
              <a:buChar char=""/>
            </a:pPr>
            <a:r>
              <a:rPr lang="en-US" sz="3600" dirty="0" smtClean="0">
                <a:solidFill>
                  <a:prstClr val="black">
                    <a:lumMod val="75000"/>
                    <a:lumOff val="25000"/>
                  </a:prstClr>
                </a:solidFill>
                <a:latin typeface="Times New Roman" panose="02020603050405020304" pitchFamily="18" charset="0"/>
                <a:cs typeface="Times New Roman" panose="02020603050405020304" pitchFamily="18" charset="0"/>
              </a:rPr>
              <a:t>Blood </a:t>
            </a:r>
            <a:r>
              <a:rPr lang="en-US" sz="3600" dirty="0">
                <a:solidFill>
                  <a:prstClr val="black">
                    <a:lumMod val="75000"/>
                    <a:lumOff val="25000"/>
                  </a:prstClr>
                </a:solidFill>
                <a:latin typeface="Times New Roman" panose="02020603050405020304" pitchFamily="18" charset="0"/>
                <a:cs typeface="Times New Roman" panose="02020603050405020304" pitchFamily="18" charset="0"/>
              </a:rPr>
              <a:t>and its components.</a:t>
            </a:r>
          </a:p>
          <a:p>
            <a:pPr lvl="0" algn="l" defTabSz="457200" rtl="0">
              <a:spcBef>
                <a:spcPts val="1000"/>
              </a:spcBef>
              <a:buClr>
                <a:srgbClr val="0F6FC6"/>
              </a:buClr>
              <a:buSzPct val="80000"/>
              <a:buFont typeface="Wingdings 3" charset="2"/>
              <a:buChar char=""/>
            </a:pPr>
            <a:r>
              <a:rPr lang="en-US" sz="3600" dirty="0">
                <a:solidFill>
                  <a:prstClr val="black">
                    <a:lumMod val="75000"/>
                    <a:lumOff val="25000"/>
                  </a:prstClr>
                </a:solidFill>
                <a:latin typeface="Times New Roman" panose="02020603050405020304" pitchFamily="18" charset="0"/>
                <a:cs typeface="Times New Roman" panose="02020603050405020304" pitchFamily="18" charset="0"/>
              </a:rPr>
              <a:t>Diagnostic tests for blood disease.</a:t>
            </a:r>
          </a:p>
          <a:p>
            <a:pPr lvl="0" algn="l" defTabSz="457200" rtl="0">
              <a:spcBef>
                <a:spcPts val="1000"/>
              </a:spcBef>
              <a:buClr>
                <a:srgbClr val="0F6FC6"/>
              </a:buClr>
              <a:buSzPct val="80000"/>
              <a:buFont typeface="Wingdings 3" charset="2"/>
              <a:buChar char=""/>
            </a:pPr>
            <a:r>
              <a:rPr lang="en-US" sz="3600" dirty="0">
                <a:solidFill>
                  <a:prstClr val="black">
                    <a:lumMod val="75000"/>
                    <a:lumOff val="25000"/>
                  </a:prstClr>
                </a:solidFill>
                <a:latin typeface="Times New Roman" panose="02020603050405020304" pitchFamily="18" charset="0"/>
                <a:cs typeface="Times New Roman" panose="02020603050405020304" pitchFamily="18" charset="0"/>
              </a:rPr>
              <a:t>Anemia.</a:t>
            </a:r>
          </a:p>
          <a:p>
            <a:pPr lvl="0" algn="l" defTabSz="457200" rtl="0">
              <a:spcBef>
                <a:spcPts val="1000"/>
              </a:spcBef>
              <a:buClr>
                <a:srgbClr val="0F6FC6"/>
              </a:buClr>
              <a:buSzPct val="80000"/>
              <a:buFont typeface="Wingdings 3" charset="2"/>
              <a:buChar char=""/>
            </a:pPr>
            <a:r>
              <a:rPr lang="en-US" sz="3600" dirty="0">
                <a:solidFill>
                  <a:prstClr val="black">
                    <a:lumMod val="75000"/>
                    <a:lumOff val="25000"/>
                  </a:prstClr>
                </a:solidFill>
                <a:latin typeface="Times New Roman" panose="02020603050405020304" pitchFamily="18" charset="0"/>
                <a:cs typeface="Times New Roman" panose="02020603050405020304" pitchFamily="18" charset="0"/>
              </a:rPr>
              <a:t>Leukemia</a:t>
            </a:r>
            <a:endParaRPr lang="en-US" sz="4000" dirty="0"/>
          </a:p>
        </p:txBody>
      </p:sp>
    </p:spTree>
    <p:extLst>
      <p:ext uri="{BB962C8B-B14F-4D97-AF65-F5344CB8AC3E}">
        <p14:creationId xmlns:p14="http://schemas.microsoft.com/office/powerpoint/2010/main" val="3639871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80"/>
            <a:ext cx="8229600" cy="594066"/>
          </a:xfrm>
          <a:prstGeom prst="bevel">
            <a:avLst/>
          </a:prstGeom>
          <a:solidFill>
            <a:schemeClr val="accent2"/>
          </a:solidFill>
        </p:spPr>
        <p:txBody>
          <a:bodyPr>
            <a:normAutofit fontScale="90000"/>
          </a:bodyPr>
          <a:lstStyle/>
          <a:p>
            <a:pPr lvl="0" defTabSz="457200" rtl="0">
              <a:spcBef>
                <a:spcPts val="1000"/>
              </a:spcBef>
            </a:pPr>
            <a:r>
              <a:rPr lang="en-US" sz="3600" b="1" dirty="0">
                <a:latin typeface="Times New Roman" panose="02020603050405020304" pitchFamily="18" charset="0"/>
                <a:ea typeface="+mn-ea"/>
                <a:cs typeface="Times New Roman" panose="02020603050405020304" pitchFamily="18" charset="0"/>
              </a:rPr>
              <a:t> </a:t>
            </a:r>
            <a:r>
              <a:rPr lang="en-US" sz="3600" b="1" dirty="0" smtClean="0">
                <a:latin typeface="Times New Roman" panose="02020603050405020304" pitchFamily="18" charset="0"/>
                <a:ea typeface="+mn-ea"/>
                <a:cs typeface="Times New Roman" panose="02020603050405020304" pitchFamily="18" charset="0"/>
              </a:rPr>
              <a:t/>
            </a:r>
            <a:br>
              <a:rPr lang="en-US" sz="3600" b="1" dirty="0" smtClean="0">
                <a:latin typeface="Times New Roman" panose="02020603050405020304" pitchFamily="18" charset="0"/>
                <a:ea typeface="+mn-ea"/>
                <a:cs typeface="Times New Roman" panose="02020603050405020304" pitchFamily="18" charset="0"/>
              </a:rPr>
            </a:br>
            <a:r>
              <a:rPr lang="en-US" sz="3600" b="1" dirty="0" smtClean="0">
                <a:latin typeface="Times New Roman" panose="02020603050405020304" pitchFamily="18" charset="0"/>
                <a:ea typeface="+mn-ea"/>
                <a:cs typeface="Times New Roman" panose="02020603050405020304" pitchFamily="18" charset="0"/>
              </a:rPr>
              <a:t>Nursing </a:t>
            </a:r>
            <a:r>
              <a:rPr lang="en-US" sz="3600" b="1" dirty="0">
                <a:latin typeface="Times New Roman" panose="02020603050405020304" pitchFamily="18" charset="0"/>
                <a:ea typeface="+mn-ea"/>
                <a:cs typeface="Times New Roman" panose="02020603050405020304" pitchFamily="18" charset="0"/>
              </a:rPr>
              <a:t>Interventions</a:t>
            </a:r>
            <a:br>
              <a:rPr lang="en-US" sz="3600" b="1" dirty="0">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457200" y="789552"/>
            <a:ext cx="8229600" cy="4158462"/>
          </a:xfrm>
          <a:prstGeom prst="round2DiagRect">
            <a:avLst/>
          </a:prstGeom>
          <a:solidFill>
            <a:schemeClr val="bg2"/>
          </a:solidFill>
        </p:spPr>
        <p:txBody>
          <a:bodyPr>
            <a:normAutofit fontScale="85000" lnSpcReduction="10000"/>
          </a:bodyPr>
          <a:lstStyle/>
          <a:p>
            <a:pPr marL="0" lvl="0" indent="0" algn="just" defTabSz="457200" rtl="0">
              <a:spcBef>
                <a:spcPts val="1000"/>
              </a:spcBef>
              <a:buClr>
                <a:srgbClr val="0F6FC6"/>
              </a:buClr>
              <a:buSzPct val="80000"/>
              <a:buNone/>
            </a:pPr>
            <a:r>
              <a:rPr lang="en-US" b="1" dirty="0" smtClean="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 Managing Fatigue</a:t>
            </a:r>
          </a:p>
          <a:p>
            <a:pPr marL="0" lvl="0" indent="0" algn="just" defTabSz="457200" rtl="0">
              <a:spcBef>
                <a:spcPts val="1000"/>
              </a:spcBef>
              <a:buClr>
                <a:srgbClr val="0F6FC6"/>
              </a:buClr>
              <a:buSzPct val="80000"/>
              <a:buNone/>
            </a:pPr>
            <a:r>
              <a:rPr lang="en-US" dirty="0" smtClean="0">
                <a:latin typeface="Times New Roman" panose="02020603050405020304" pitchFamily="18" charset="0"/>
                <a:cs typeface="Times New Roman" panose="02020603050405020304" pitchFamily="18" charset="0"/>
              </a:rPr>
              <a:t>1. Assisting </a:t>
            </a:r>
            <a:r>
              <a:rPr lang="en-US" dirty="0">
                <a:latin typeface="Times New Roman" panose="02020603050405020304" pitchFamily="18" charset="0"/>
                <a:cs typeface="Times New Roman" panose="02020603050405020304" pitchFamily="18" charset="0"/>
              </a:rPr>
              <a:t>the patient to prioritize activities and to establish a balance between activities and rest that is realistic and feasible from the patient's perspective</a:t>
            </a:r>
            <a:r>
              <a:rPr lang="en-US" dirty="0" smtClean="0">
                <a:latin typeface="Times New Roman" panose="02020603050405020304" pitchFamily="18" charset="0"/>
                <a:cs typeface="Times New Roman" panose="02020603050405020304" pitchFamily="18" charset="0"/>
              </a:rPr>
              <a:t>.</a:t>
            </a:r>
          </a:p>
          <a:p>
            <a:pPr marL="0" lvl="0" indent="0" algn="just" defTabSz="457200" rtl="0">
              <a:spcBef>
                <a:spcPts val="1000"/>
              </a:spcBef>
              <a:buClr>
                <a:srgbClr val="0F6FC6"/>
              </a:buClr>
              <a:buSzPct val="80000"/>
              <a:buNone/>
            </a:pPr>
            <a:endParaRPr lang="en-US" dirty="0">
              <a:latin typeface="Times New Roman" panose="02020603050405020304" pitchFamily="18" charset="0"/>
              <a:cs typeface="Times New Roman" panose="02020603050405020304" pitchFamily="18" charset="0"/>
            </a:endParaRPr>
          </a:p>
          <a:p>
            <a:pPr marL="0" lvl="0" indent="0" algn="just" defTabSz="457200" rtl="0">
              <a:spcBef>
                <a:spcPts val="1000"/>
              </a:spcBef>
              <a:buClr>
                <a:srgbClr val="0F6FC6"/>
              </a:buClr>
              <a:buSzPct val="80000"/>
              <a:buNone/>
            </a:pPr>
            <a:r>
              <a:rPr lang="en-US" dirty="0">
                <a:latin typeface="Times New Roman" panose="02020603050405020304" pitchFamily="18" charset="0"/>
                <a:cs typeface="Times New Roman" panose="02020603050405020304" pitchFamily="18" charset="0"/>
              </a:rPr>
              <a:t>2. Patients with chronic anemia need to maintain some physical activity and exercise to prevent the deconditioning that results from inactivity.</a:t>
            </a:r>
            <a:endParaRPr lang="en-US" dirty="0"/>
          </a:p>
        </p:txBody>
      </p:sp>
    </p:spTree>
    <p:extLst>
      <p:ext uri="{BB962C8B-B14F-4D97-AF65-F5344CB8AC3E}">
        <p14:creationId xmlns:p14="http://schemas.microsoft.com/office/powerpoint/2010/main" val="334011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a:prstGeom prst="bevel">
            <a:avLst/>
          </a:prstGeom>
          <a:solidFill>
            <a:schemeClr val="accent2"/>
          </a:solidFill>
        </p:spPr>
        <p:txBody>
          <a:bodyPr>
            <a:normAutofit fontScale="90000"/>
          </a:bodyPr>
          <a:lstStyle/>
          <a:p>
            <a:pPr lvl="0" defTabSz="457200" rtl="0">
              <a:spcBef>
                <a:spcPts val="1000"/>
              </a:spcBef>
            </a:pPr>
            <a:r>
              <a:rPr lang="en-US" sz="3600" b="1" dirty="0">
                <a:latin typeface="Times New Roman" panose="02020603050405020304" pitchFamily="18" charset="0"/>
                <a:ea typeface="+mn-ea"/>
                <a:cs typeface="Times New Roman" panose="02020603050405020304" pitchFamily="18" charset="0"/>
              </a:rPr>
              <a:t> </a:t>
            </a:r>
            <a:r>
              <a:rPr lang="en-US" sz="3600" b="1" dirty="0" smtClean="0">
                <a:latin typeface="Times New Roman" panose="02020603050405020304" pitchFamily="18" charset="0"/>
                <a:ea typeface="+mn-ea"/>
                <a:cs typeface="Times New Roman" panose="02020603050405020304" pitchFamily="18" charset="0"/>
              </a:rPr>
              <a:t/>
            </a:r>
            <a:br>
              <a:rPr lang="en-US" sz="3600" b="1" dirty="0" smtClean="0">
                <a:latin typeface="Times New Roman" panose="02020603050405020304" pitchFamily="18" charset="0"/>
                <a:ea typeface="+mn-ea"/>
                <a:cs typeface="Times New Roman" panose="02020603050405020304" pitchFamily="18" charset="0"/>
              </a:rPr>
            </a:br>
            <a:r>
              <a:rPr lang="en-US" sz="3600" b="1" dirty="0" smtClean="0">
                <a:latin typeface="Times New Roman" panose="02020603050405020304" pitchFamily="18" charset="0"/>
                <a:ea typeface="+mn-ea"/>
                <a:cs typeface="Times New Roman" panose="02020603050405020304" pitchFamily="18" charset="0"/>
              </a:rPr>
              <a:t>Nursing </a:t>
            </a:r>
            <a:r>
              <a:rPr lang="en-US" sz="3600" b="1" dirty="0">
                <a:latin typeface="Times New Roman" panose="02020603050405020304" pitchFamily="18" charset="0"/>
                <a:ea typeface="+mn-ea"/>
                <a:cs typeface="Times New Roman" panose="02020603050405020304" pitchFamily="18" charset="0"/>
              </a:rPr>
              <a:t>Interventions</a:t>
            </a:r>
            <a:br>
              <a:rPr lang="en-US" sz="3600" b="1" dirty="0">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457200" y="1059582"/>
            <a:ext cx="8229600" cy="3834426"/>
          </a:xfrm>
          <a:prstGeom prst="round2DiagRect">
            <a:avLst/>
          </a:prstGeom>
          <a:solidFill>
            <a:schemeClr val="bg2"/>
          </a:solidFill>
        </p:spPr>
        <p:txBody>
          <a:bodyPr/>
          <a:lstStyle/>
          <a:p>
            <a:pPr marL="0" lvl="0" indent="0" algn="just" defTabSz="457200" rtl="0">
              <a:spcBef>
                <a:spcPts val="1000"/>
              </a:spcBef>
              <a:buClr>
                <a:srgbClr val="0F6FC6"/>
              </a:buClr>
              <a:buSzPct val="80000"/>
              <a:buNone/>
            </a:pPr>
            <a:r>
              <a:rPr lang="en-US" b="1" dirty="0" smtClean="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 Maintaining Adequate Nutrition</a:t>
            </a:r>
          </a:p>
          <a:p>
            <a:pPr marL="0" lvl="0" indent="0" algn="just" defTabSz="457200" rtl="0">
              <a:spcBef>
                <a:spcPts val="1000"/>
              </a:spcBef>
              <a:buClr>
                <a:srgbClr val="0F6FC6"/>
              </a:buClr>
              <a:buSzPct val="80000"/>
              <a:buNone/>
            </a:pPr>
            <a:r>
              <a:rPr lang="en-US" dirty="0">
                <a:latin typeface="Times New Roman" panose="02020603050405020304" pitchFamily="18" charset="0"/>
                <a:cs typeface="Times New Roman" panose="02020603050405020304" pitchFamily="18" charset="0"/>
              </a:rPr>
              <a:t>1. A healthy diet rich in iron, vitamin B12, folic acid, and protein should be encouraged.</a:t>
            </a:r>
          </a:p>
          <a:p>
            <a:pPr marL="0" lvl="0" indent="0" algn="just" defTabSz="457200" rtl="0">
              <a:spcBef>
                <a:spcPts val="1000"/>
              </a:spcBef>
              <a:buClr>
                <a:srgbClr val="0F6FC6"/>
              </a:buClr>
              <a:buSzPct val="80000"/>
              <a:buNone/>
            </a:pPr>
            <a:r>
              <a:rPr lang="en-US" dirty="0">
                <a:latin typeface="Times New Roman" panose="02020603050405020304" pitchFamily="18" charset="0"/>
                <a:cs typeface="Times New Roman" panose="02020603050405020304" pitchFamily="18" charset="0"/>
              </a:rPr>
              <a:t>2. Advise the patient to avoid alcoholic beverages.</a:t>
            </a:r>
            <a:endParaRPr lang="en-US" dirty="0"/>
          </a:p>
        </p:txBody>
      </p:sp>
    </p:spTree>
    <p:extLst>
      <p:ext uri="{BB962C8B-B14F-4D97-AF65-F5344CB8AC3E}">
        <p14:creationId xmlns:p14="http://schemas.microsoft.com/office/powerpoint/2010/main" val="3984474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594066"/>
          </a:xfrm>
          <a:prstGeom prst="bevel">
            <a:avLst/>
          </a:prstGeom>
          <a:solidFill>
            <a:schemeClr val="accent2"/>
          </a:solidFill>
        </p:spPr>
        <p:txBody>
          <a:bodyPr>
            <a:normAutofit fontScale="90000"/>
          </a:bodyPr>
          <a:lstStyle/>
          <a:p>
            <a:pPr lvl="0" defTabSz="457200" rtl="0">
              <a:spcBef>
                <a:spcPts val="1000"/>
              </a:spcBef>
            </a:pPr>
            <a:r>
              <a:rPr lang="en-US" sz="3300" b="1" dirty="0" smtClean="0">
                <a:latin typeface="Times New Roman" panose="02020603050405020304" pitchFamily="18" charset="0"/>
                <a:ea typeface="+mn-ea"/>
                <a:cs typeface="Times New Roman" panose="02020603050405020304" pitchFamily="18" charset="0"/>
              </a:rPr>
              <a:t/>
            </a:r>
            <a:br>
              <a:rPr lang="en-US" sz="3300" b="1" dirty="0" smtClean="0">
                <a:latin typeface="Times New Roman" panose="02020603050405020304" pitchFamily="18" charset="0"/>
                <a:ea typeface="+mn-ea"/>
                <a:cs typeface="Times New Roman" panose="02020603050405020304" pitchFamily="18" charset="0"/>
              </a:rPr>
            </a:br>
            <a:r>
              <a:rPr lang="en-US" sz="3300" b="1" dirty="0" smtClean="0">
                <a:latin typeface="Times New Roman" panose="02020603050405020304" pitchFamily="18" charset="0"/>
                <a:ea typeface="+mn-ea"/>
                <a:cs typeface="Times New Roman" panose="02020603050405020304" pitchFamily="18" charset="0"/>
              </a:rPr>
              <a:t> </a:t>
            </a:r>
            <a:r>
              <a:rPr lang="en-US" sz="3300" b="1" dirty="0">
                <a:latin typeface="Times New Roman" panose="02020603050405020304" pitchFamily="18" charset="0"/>
                <a:ea typeface="+mn-ea"/>
                <a:cs typeface="Times New Roman" panose="02020603050405020304" pitchFamily="18" charset="0"/>
              </a:rPr>
              <a:t>Nursing Interventions</a:t>
            </a:r>
            <a:r>
              <a:rPr lang="en-US" sz="3300" dirty="0">
                <a:latin typeface="Times New Roman" panose="02020603050405020304" pitchFamily="18" charset="0"/>
                <a:ea typeface="+mn-ea"/>
                <a:cs typeface="Times New Roman" panose="02020603050405020304" pitchFamily="18" charset="0"/>
              </a:rPr>
              <a:t/>
            </a:r>
            <a:br>
              <a:rPr lang="en-US" sz="3300" dirty="0">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457200" y="897564"/>
            <a:ext cx="8229600" cy="4050450"/>
          </a:xfrm>
          <a:prstGeom prst="round2DiagRect">
            <a:avLst/>
          </a:prstGeom>
          <a:solidFill>
            <a:schemeClr val="bg2"/>
          </a:solidFill>
        </p:spPr>
        <p:txBody>
          <a:bodyPr>
            <a:noAutofit/>
          </a:bodyPr>
          <a:lstStyle/>
          <a:p>
            <a:pPr marL="0" lvl="0" indent="0" algn="just" defTabSz="457200" rtl="0">
              <a:spcBef>
                <a:spcPts val="1000"/>
              </a:spcBef>
              <a:buClr>
                <a:srgbClr val="0F6FC6"/>
              </a:buClr>
              <a:buSzPct val="80000"/>
              <a:buNone/>
            </a:pPr>
            <a:r>
              <a:rPr lang="en-US" sz="2800" b="1" dirty="0" smtClean="0">
                <a:latin typeface="Times New Roman" panose="02020603050405020304" pitchFamily="18" charset="0"/>
                <a:cs typeface="Times New Roman" panose="02020603050405020304" pitchFamily="18" charset="0"/>
              </a:rPr>
              <a:t>C</a:t>
            </a:r>
            <a:r>
              <a:rPr lang="en-US" sz="2800" b="1" dirty="0">
                <a:latin typeface="Times New Roman" panose="02020603050405020304" pitchFamily="18" charset="0"/>
                <a:cs typeface="Times New Roman" panose="02020603050405020304" pitchFamily="18" charset="0"/>
              </a:rPr>
              <a:t>: Maintaining Adequate Perfusion</a:t>
            </a:r>
          </a:p>
          <a:p>
            <a:pPr marL="0" lvl="0" indent="0" algn="just" defTabSz="457200" rtl="0">
              <a:spcBef>
                <a:spcPts val="1000"/>
              </a:spcBef>
              <a:buClr>
                <a:srgbClr val="0F6FC6"/>
              </a:buClr>
              <a:buSzPct val="80000"/>
              <a:buNone/>
            </a:pPr>
            <a:r>
              <a:rPr lang="en-US" sz="2800" dirty="0">
                <a:latin typeface="Times New Roman" panose="02020603050405020304" pitchFamily="18" charset="0"/>
                <a:cs typeface="Times New Roman" panose="02020603050405020304" pitchFamily="18" charset="0"/>
              </a:rPr>
              <a:t>1. Lost volume is replaced with transfusions or intravenous (IV) fluids.</a:t>
            </a:r>
          </a:p>
          <a:p>
            <a:pPr marL="0" lvl="0" indent="0" algn="just" defTabSz="457200" rtl="0">
              <a:spcBef>
                <a:spcPts val="1000"/>
              </a:spcBef>
              <a:buClr>
                <a:srgbClr val="0F6FC6"/>
              </a:buClr>
              <a:buSzPct val="80000"/>
              <a:buNone/>
            </a:pPr>
            <a:r>
              <a:rPr lang="en-US" sz="2800" dirty="0">
                <a:latin typeface="Times New Roman" panose="02020603050405020304" pitchFamily="18" charset="0"/>
                <a:cs typeface="Times New Roman" panose="02020603050405020304" pitchFamily="18" charset="0"/>
              </a:rPr>
              <a:t>2. Supplemental oxygen may be necessary, but it is rarely needed on a long-term basis unless there is underlying severe cardiac or pulmonary disease.</a:t>
            </a:r>
          </a:p>
          <a:p>
            <a:pPr marL="0" lvl="0" indent="0" algn="just" defTabSz="457200" rtl="0">
              <a:spcBef>
                <a:spcPts val="1000"/>
              </a:spcBef>
              <a:buClr>
                <a:srgbClr val="0F6FC6"/>
              </a:buClr>
              <a:buSzPct val="80000"/>
              <a:buNone/>
            </a:pPr>
            <a:r>
              <a:rPr lang="en-US" sz="2800" dirty="0">
                <a:latin typeface="Times New Roman" panose="02020603050405020304" pitchFamily="18" charset="0"/>
                <a:cs typeface="Times New Roman" panose="02020603050405020304" pitchFamily="18" charset="0"/>
              </a:rPr>
              <a:t>3. The nurse monitors the patient's vital signs and pulse </a:t>
            </a:r>
            <a:r>
              <a:rPr lang="en-US" sz="2800" dirty="0" err="1">
                <a:latin typeface="Times New Roman" panose="02020603050405020304" pitchFamily="18" charset="0"/>
                <a:cs typeface="Times New Roman" panose="02020603050405020304" pitchFamily="18" charset="0"/>
              </a:rPr>
              <a:t>oximeter</a:t>
            </a:r>
            <a:r>
              <a:rPr lang="en-US" sz="2800" dirty="0">
                <a:latin typeface="Times New Roman" panose="02020603050405020304" pitchFamily="18" charset="0"/>
                <a:cs typeface="Times New Roman" panose="02020603050405020304" pitchFamily="18" charset="0"/>
              </a:rPr>
              <a:t> readings closely.</a:t>
            </a:r>
            <a:endParaRPr lang="en-US" sz="2800" dirty="0"/>
          </a:p>
        </p:txBody>
      </p:sp>
    </p:spTree>
    <p:extLst>
      <p:ext uri="{BB962C8B-B14F-4D97-AF65-F5344CB8AC3E}">
        <p14:creationId xmlns:p14="http://schemas.microsoft.com/office/powerpoint/2010/main" val="4034051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bevel">
            <a:avLst/>
          </a:prstGeom>
          <a:solidFill>
            <a:schemeClr val="accent2"/>
          </a:solidFill>
        </p:spPr>
        <p:txBody>
          <a:bodyPr>
            <a:normAutofit fontScale="90000"/>
          </a:bodyPr>
          <a:lstStyle/>
          <a:p>
            <a:pPr lvl="0" defTabSz="457200" rtl="0">
              <a:spcBef>
                <a:spcPts val="1000"/>
              </a:spcBef>
            </a:pPr>
            <a:r>
              <a:rPr lang="en-US" sz="3200" b="1" dirty="0">
                <a:latin typeface="Times New Roman" panose="02020603050405020304" pitchFamily="18" charset="0"/>
                <a:ea typeface="+mn-ea"/>
                <a:cs typeface="Times New Roman" panose="02020603050405020304" pitchFamily="18" charset="0"/>
              </a:rPr>
              <a:t> </a:t>
            </a:r>
            <a:r>
              <a:rPr lang="en-US" sz="3200" b="1" dirty="0" smtClean="0">
                <a:latin typeface="Times New Roman" panose="02020603050405020304" pitchFamily="18" charset="0"/>
                <a:ea typeface="+mn-ea"/>
                <a:cs typeface="Times New Roman" panose="02020603050405020304" pitchFamily="18" charset="0"/>
              </a:rPr>
              <a:t/>
            </a:r>
            <a:br>
              <a:rPr lang="en-US" sz="3200" b="1" dirty="0" smtClean="0">
                <a:latin typeface="Times New Roman" panose="02020603050405020304" pitchFamily="18" charset="0"/>
                <a:ea typeface="+mn-ea"/>
                <a:cs typeface="Times New Roman" panose="02020603050405020304" pitchFamily="18" charset="0"/>
              </a:rPr>
            </a:br>
            <a:r>
              <a:rPr lang="en-US" sz="3200" b="1" dirty="0" smtClean="0">
                <a:latin typeface="Times New Roman" panose="02020603050405020304" pitchFamily="18" charset="0"/>
                <a:ea typeface="+mn-ea"/>
                <a:cs typeface="Times New Roman" panose="02020603050405020304" pitchFamily="18" charset="0"/>
              </a:rPr>
              <a:t>Nursing </a:t>
            </a:r>
            <a:r>
              <a:rPr lang="en-US" sz="3200" b="1" dirty="0">
                <a:latin typeface="Times New Roman" panose="02020603050405020304" pitchFamily="18" charset="0"/>
                <a:ea typeface="+mn-ea"/>
                <a:cs typeface="Times New Roman" panose="02020603050405020304" pitchFamily="18" charset="0"/>
              </a:rPr>
              <a:t>Interventions</a:t>
            </a:r>
            <a:br>
              <a:rPr lang="en-US" sz="3200" b="1" dirty="0">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457200" y="951570"/>
            <a:ext cx="8229600" cy="3942438"/>
          </a:xfrm>
          <a:prstGeom prst="round2DiagRect">
            <a:avLst/>
          </a:prstGeom>
          <a:solidFill>
            <a:schemeClr val="bg2"/>
          </a:solidFill>
        </p:spPr>
        <p:txBody>
          <a:bodyPr>
            <a:normAutofit lnSpcReduction="10000"/>
          </a:bodyPr>
          <a:lstStyle/>
          <a:p>
            <a:pPr marL="0" lvl="0" indent="0" algn="l" defTabSz="457200" rtl="0">
              <a:spcBef>
                <a:spcPts val="1000"/>
              </a:spcBef>
              <a:buClr>
                <a:srgbClr val="0F6FC6"/>
              </a:buClr>
              <a:buSzPct val="80000"/>
              <a:buNone/>
            </a:pPr>
            <a:r>
              <a:rPr lang="en-US" sz="2800" b="1" dirty="0" smtClean="0">
                <a:latin typeface="Times New Roman" panose="02020603050405020304" pitchFamily="18" charset="0"/>
                <a:cs typeface="Times New Roman" panose="02020603050405020304" pitchFamily="18" charset="0"/>
              </a:rPr>
              <a:t>D</a:t>
            </a:r>
            <a:r>
              <a:rPr lang="en-US" sz="2800" b="1" dirty="0">
                <a:latin typeface="Times New Roman" panose="02020603050405020304" pitchFamily="18" charset="0"/>
                <a:cs typeface="Times New Roman" panose="02020603050405020304" pitchFamily="18" charset="0"/>
              </a:rPr>
              <a:t>: Monitoring and Managing Potential Complications</a:t>
            </a:r>
          </a:p>
          <a:p>
            <a:pPr marL="0" lvl="0" indent="0" algn="just" defTabSz="457200" rtl="0">
              <a:spcBef>
                <a:spcPts val="1000"/>
              </a:spcBef>
              <a:buClr>
                <a:srgbClr val="0F6FC6"/>
              </a:buClr>
              <a:buSzPct val="80000"/>
              <a:buNone/>
            </a:pPr>
            <a:r>
              <a:rPr lang="en-US" sz="2800" dirty="0">
                <a:latin typeface="Times New Roman" panose="02020603050405020304" pitchFamily="18" charset="0"/>
                <a:cs typeface="Times New Roman" panose="02020603050405020304" pitchFamily="18" charset="0"/>
              </a:rPr>
              <a:t>1. Patient with anemia should be assessed for signs and symptoms of heart failure. A daily record of body weight can be more useful and accurate than a record of intake and output.</a:t>
            </a:r>
          </a:p>
          <a:p>
            <a:pPr marL="0" lvl="0" indent="0" algn="just" defTabSz="457200" rtl="0">
              <a:spcBef>
                <a:spcPts val="1000"/>
              </a:spcBef>
              <a:buClr>
                <a:srgbClr val="0F6FC6"/>
              </a:buClr>
              <a:buSzPct val="80000"/>
              <a:buNone/>
            </a:pPr>
            <a:r>
              <a:rPr lang="en-US" sz="2800" dirty="0">
                <a:latin typeface="Times New Roman" panose="02020603050405020304" pitchFamily="18" charset="0"/>
                <a:cs typeface="Times New Roman" panose="02020603050405020304" pitchFamily="18" charset="0"/>
              </a:rPr>
              <a:t>2. Diuretics may be required if fluid retention results from heart failure.</a:t>
            </a:r>
          </a:p>
          <a:p>
            <a:pPr algn="l" rtl="0"/>
            <a:endParaRPr lang="en-US" dirty="0"/>
          </a:p>
        </p:txBody>
      </p:sp>
    </p:spTree>
    <p:extLst>
      <p:ext uri="{BB962C8B-B14F-4D97-AF65-F5344CB8AC3E}">
        <p14:creationId xmlns:p14="http://schemas.microsoft.com/office/powerpoint/2010/main" val="350853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87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plaque">
            <a:avLst/>
          </a:prstGeom>
          <a:solidFill>
            <a:schemeClr val="accent4"/>
          </a:solidFill>
        </p:spPr>
        <p:txBody>
          <a:bodyPr>
            <a:normAutofit fontScale="90000"/>
          </a:bodyPr>
          <a:lstStyle/>
          <a:p>
            <a:r>
              <a:rPr lang="en-US" sz="3600" b="1" dirty="0">
                <a:latin typeface="Times New Roman" panose="02020603050405020304" pitchFamily="18" charset="0"/>
                <a:ea typeface="+mn-ea"/>
                <a:cs typeface="Times New Roman" panose="02020603050405020304" pitchFamily="18" charset="0"/>
              </a:rPr>
              <a:t>Leukemia</a:t>
            </a:r>
            <a:endParaRPr lang="en-US" sz="6000" dirty="0"/>
          </a:p>
        </p:txBody>
      </p:sp>
      <p:sp>
        <p:nvSpPr>
          <p:cNvPr id="3" name="Content Placeholder 2"/>
          <p:cNvSpPr>
            <a:spLocks noGrp="1"/>
          </p:cNvSpPr>
          <p:nvPr>
            <p:ph idx="1"/>
          </p:nvPr>
        </p:nvSpPr>
        <p:spPr>
          <a:xfrm>
            <a:off x="457200" y="789552"/>
            <a:ext cx="8229600" cy="4212468"/>
          </a:xfrm>
          <a:prstGeom prst="roundRect">
            <a:avLst/>
          </a:prstGeom>
          <a:solidFill>
            <a:schemeClr val="bg2"/>
          </a:solidFill>
        </p:spPr>
        <p:txBody>
          <a:bodyPr>
            <a:normAutofit fontScale="77500" lnSpcReduction="20000"/>
          </a:bodyPr>
          <a:lstStyle/>
          <a:p>
            <a:pPr marL="0" lvl="0" indent="0" algn="just" defTabSz="457200" rtl="0">
              <a:spcBef>
                <a:spcPts val="1000"/>
              </a:spcBef>
              <a:buClr>
                <a:srgbClr val="0F6FC6"/>
              </a:buClr>
              <a:buSzPct val="80000"/>
              <a:buNone/>
            </a:pPr>
            <a:endParaRPr lang="en-US" dirty="0">
              <a:latin typeface="Times New Roman" panose="02020603050405020304" pitchFamily="18" charset="0"/>
              <a:cs typeface="Times New Roman" panose="02020603050405020304" pitchFamily="18" charset="0"/>
            </a:endParaRPr>
          </a:p>
          <a:p>
            <a:pPr lvl="0" algn="just" defTabSz="457200" rtl="0">
              <a:spcBef>
                <a:spcPts val="1000"/>
              </a:spcBef>
              <a:buClr>
                <a:srgbClr val="0F6FC6"/>
              </a:buClr>
              <a:buSzPct val="80000"/>
              <a:buFont typeface="Wingdings 3" charset="2"/>
              <a:buChar char=""/>
            </a:pPr>
            <a:r>
              <a:rPr lang="en-US" sz="2800" b="1" dirty="0">
                <a:latin typeface="Times New Roman" panose="02020603050405020304" pitchFamily="18" charset="0"/>
                <a:cs typeface="Times New Roman" panose="02020603050405020304" pitchFamily="18" charset="0"/>
              </a:rPr>
              <a:t>Leukemia</a:t>
            </a:r>
            <a:r>
              <a:rPr lang="en-US" sz="2800" dirty="0">
                <a:latin typeface="Times New Roman" panose="02020603050405020304" pitchFamily="18" charset="0"/>
                <a:cs typeface="Times New Roman" panose="02020603050405020304" pitchFamily="18" charset="0"/>
              </a:rPr>
              <a:t>, also spelled </a:t>
            </a:r>
            <a:r>
              <a:rPr lang="en-US" sz="2800" b="1" dirty="0" err="1">
                <a:latin typeface="Times New Roman" panose="02020603050405020304" pitchFamily="18" charset="0"/>
                <a:cs typeface="Times New Roman" panose="02020603050405020304" pitchFamily="18" charset="0"/>
              </a:rPr>
              <a:t>leukaemia</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is a group of blood cancers that usually begin in the bone marrow and result in high numbers of abnormal blood cells</a:t>
            </a:r>
            <a:r>
              <a:rPr lang="en-US" sz="2800" dirty="0" smtClean="0">
                <a:latin typeface="Times New Roman" panose="02020603050405020304" pitchFamily="18" charset="0"/>
                <a:cs typeface="Times New Roman" panose="02020603050405020304" pitchFamily="18" charset="0"/>
              </a:rPr>
              <a:t>. These </a:t>
            </a:r>
            <a:r>
              <a:rPr lang="en-US" sz="2800" dirty="0">
                <a:latin typeface="Times New Roman" panose="02020603050405020304" pitchFamily="18" charset="0"/>
                <a:cs typeface="Times New Roman" panose="02020603050405020304" pitchFamily="18" charset="0"/>
              </a:rPr>
              <a:t>blood cells are not fully developed and are called blasts or leukemia cells.</a:t>
            </a:r>
            <a:endParaRPr lang="en-US" sz="2800" dirty="0" smtClean="0">
              <a:latin typeface="Times New Roman" panose="02020603050405020304" pitchFamily="18" charset="0"/>
              <a:cs typeface="Times New Roman" panose="02020603050405020304" pitchFamily="18" charset="0"/>
            </a:endParaRPr>
          </a:p>
          <a:p>
            <a:pPr marL="0" lvl="0" indent="0" algn="just" defTabSz="457200" rtl="0">
              <a:spcBef>
                <a:spcPts val="1000"/>
              </a:spcBef>
              <a:buClr>
                <a:srgbClr val="0F6FC6"/>
              </a:buClr>
              <a:buSzPct val="80000"/>
              <a:buNone/>
            </a:pPr>
            <a:endParaRPr lang="en-US" sz="2800" b="1" dirty="0" smtClean="0">
              <a:latin typeface="Times New Roman" panose="02020603050405020304" pitchFamily="18" charset="0"/>
              <a:cs typeface="Times New Roman" panose="02020603050405020304" pitchFamily="18" charset="0"/>
            </a:endParaRPr>
          </a:p>
          <a:p>
            <a:pPr lvl="0" algn="just" defTabSz="457200" rtl="0">
              <a:spcBef>
                <a:spcPts val="1000"/>
              </a:spcBef>
              <a:buClr>
                <a:srgbClr val="0F6FC6"/>
              </a:buClr>
              <a:buSzPct val="80000"/>
              <a:buFont typeface="Wingdings 3" charset="2"/>
              <a:buChar char=""/>
            </a:pPr>
            <a:r>
              <a:rPr lang="en-US" sz="2800" b="1" dirty="0" smtClean="0">
                <a:latin typeface="Times New Roman" panose="02020603050405020304" pitchFamily="18" charset="0"/>
                <a:cs typeface="Times New Roman" panose="02020603050405020304" pitchFamily="18" charset="0"/>
              </a:rPr>
              <a:t>Leukemia</a:t>
            </a:r>
            <a:r>
              <a:rPr lang="en-US" sz="2800" dirty="0">
                <a:latin typeface="Times New Roman" panose="02020603050405020304" pitchFamily="18" charset="0"/>
                <a:cs typeface="Times New Roman" panose="02020603050405020304" pitchFamily="18" charset="0"/>
              </a:rPr>
              <a:t>: is a disease characterized by abnormal and excessive production of white blood cells, many in immature form. </a:t>
            </a:r>
          </a:p>
          <a:p>
            <a:pPr lvl="0" algn="just" defTabSz="457200" rtl="0">
              <a:spcBef>
                <a:spcPts val="1000"/>
              </a:spcBef>
              <a:buClr>
                <a:srgbClr val="0F6FC6"/>
              </a:buClr>
              <a:buSzPct val="80000"/>
              <a:buFont typeface="Wingdings 3" charset="2"/>
              <a:buChar char=""/>
            </a:pPr>
            <a:r>
              <a:rPr lang="en-US" sz="2800" dirty="0">
                <a:latin typeface="Times New Roman" panose="02020603050405020304" pitchFamily="18" charset="0"/>
                <a:cs typeface="Times New Roman" panose="02020603050405020304" pitchFamily="18" charset="0"/>
              </a:rPr>
              <a:t>The white blood cells are produced either in the </a:t>
            </a:r>
            <a:r>
              <a:rPr lang="en-US" sz="2800" dirty="0" smtClean="0">
                <a:latin typeface="Times New Roman" panose="02020603050405020304" pitchFamily="18" charset="0"/>
                <a:cs typeface="Times New Roman" panose="02020603050405020304" pitchFamily="18" charset="0"/>
              </a:rPr>
              <a:t>bone </a:t>
            </a:r>
            <a:r>
              <a:rPr lang="en-US" sz="2800" dirty="0">
                <a:latin typeface="Times New Roman" panose="02020603050405020304" pitchFamily="18" charset="0"/>
                <a:cs typeface="Times New Roman" panose="02020603050405020304" pitchFamily="18" charset="0"/>
              </a:rPr>
              <a:t>marrow or by the lymphoid tissues of the body (spleen and lymph nodes) </a:t>
            </a:r>
          </a:p>
          <a:p>
            <a:pPr marL="0" lvl="0" indent="0" algn="just" defTabSz="457200" rtl="0">
              <a:spcBef>
                <a:spcPts val="1000"/>
              </a:spcBef>
              <a:buClr>
                <a:srgbClr val="0F6FC6"/>
              </a:buClr>
              <a:buSzPct val="80000"/>
              <a:buNone/>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8129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74"/>
            <a:ext cx="91440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397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plaque">
            <a:avLst/>
          </a:prstGeom>
          <a:solidFill>
            <a:schemeClr val="accent4"/>
          </a:solidFill>
        </p:spPr>
        <p:txBody>
          <a:bodyPr>
            <a:normAutofit fontScale="90000"/>
          </a:bodyPr>
          <a:lstStyle/>
          <a:p>
            <a:r>
              <a:rPr lang="en-US" dirty="0" smtClean="0">
                <a:latin typeface="Times New Roman" pitchFamily="18" charset="0"/>
                <a:cs typeface="Times New Roman" pitchFamily="18" charset="0"/>
              </a:rPr>
              <a:t>Classifications of leukemia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897564"/>
            <a:ext cx="8229600" cy="3996444"/>
          </a:xfrm>
          <a:prstGeom prst="roundRect">
            <a:avLst/>
          </a:prstGeom>
          <a:solidFill>
            <a:schemeClr val="bg2"/>
          </a:solidFill>
        </p:spPr>
        <p:txBody>
          <a:bodyPr>
            <a:normAutofit fontScale="92500" lnSpcReduction="10000"/>
          </a:bodyPr>
          <a:lstStyle/>
          <a:p>
            <a:pPr algn="l" rtl="0">
              <a:buFont typeface="Wingdings" pitchFamily="2" charset="2"/>
              <a:buChar char="v"/>
            </a:pPr>
            <a:r>
              <a:rPr lang="en-US" sz="2800" b="1" dirty="0">
                <a:solidFill>
                  <a:srgbClr val="FF0000"/>
                </a:solidFill>
                <a:latin typeface="Times New Roman" pitchFamily="18" charset="0"/>
                <a:cs typeface="Times New Roman" pitchFamily="18" charset="0"/>
              </a:rPr>
              <a:t>The first type of classification is by how fast the leukemia progresses</a:t>
            </a:r>
            <a:r>
              <a:rPr lang="en-US" sz="2800" b="1" dirty="0" smtClean="0">
                <a:solidFill>
                  <a:srgbClr val="FF0000"/>
                </a:solidFill>
                <a:latin typeface="Times New Roman" pitchFamily="18" charset="0"/>
                <a:cs typeface="Times New Roman" pitchFamily="18" charset="0"/>
              </a:rPr>
              <a:t>:</a:t>
            </a:r>
          </a:p>
          <a:p>
            <a:pPr algn="l" rtl="0"/>
            <a:r>
              <a:rPr lang="en-US" sz="2800" b="1" dirty="0">
                <a:latin typeface="Times New Roman" pitchFamily="18" charset="0"/>
                <a:cs typeface="Times New Roman" pitchFamily="18" charset="0"/>
              </a:rPr>
              <a:t>Acute </a:t>
            </a:r>
            <a:r>
              <a:rPr lang="en-US" sz="2800" b="1" dirty="0" smtClean="0">
                <a:latin typeface="Times New Roman" pitchFamily="18" charset="0"/>
                <a:cs typeface="Times New Roman" pitchFamily="18" charset="0"/>
              </a:rPr>
              <a:t>leukemia</a:t>
            </a:r>
            <a:r>
              <a:rPr lang="en-US" sz="2800" dirty="0" smtClean="0">
                <a:latin typeface="Times New Roman" pitchFamily="18" charset="0"/>
                <a:cs typeface="Times New Roman" pitchFamily="18" charset="0"/>
              </a:rPr>
              <a:t>: In </a:t>
            </a:r>
            <a:r>
              <a:rPr lang="en-US" sz="2800" dirty="0">
                <a:latin typeface="Times New Roman" pitchFamily="18" charset="0"/>
                <a:cs typeface="Times New Roman" pitchFamily="18" charset="0"/>
              </a:rPr>
              <a:t>acute leukemia, the abnormal blood cells are immature blood cells (blasts</a:t>
            </a:r>
            <a:r>
              <a:rPr lang="en-US" sz="2800" dirty="0" smtClean="0">
                <a:latin typeface="Times New Roman" pitchFamily="18" charset="0"/>
                <a:cs typeface="Times New Roman" pitchFamily="18" charset="0"/>
              </a:rPr>
              <a:t>).</a:t>
            </a:r>
          </a:p>
          <a:p>
            <a:pPr marL="0" indent="0" algn="l" rtl="0">
              <a:buNone/>
            </a:pPr>
            <a:endParaRPr lang="en-US" sz="2800" dirty="0" smtClean="0">
              <a:latin typeface="Times New Roman" pitchFamily="18" charset="0"/>
              <a:cs typeface="Times New Roman" pitchFamily="18" charset="0"/>
            </a:endParaRPr>
          </a:p>
          <a:p>
            <a:pPr algn="l" rtl="0"/>
            <a:r>
              <a:rPr lang="en-US" sz="2800" b="1" dirty="0">
                <a:latin typeface="Times New Roman" pitchFamily="18" charset="0"/>
                <a:cs typeface="Times New Roman" pitchFamily="18" charset="0"/>
              </a:rPr>
              <a:t>Chronic leukemia</a:t>
            </a:r>
            <a:r>
              <a:rPr lang="en-US" sz="2800" dirty="0">
                <a:latin typeface="Times New Roman" pitchFamily="18" charset="0"/>
                <a:cs typeface="Times New Roman" pitchFamily="18" charset="0"/>
              </a:rPr>
              <a:t>:  There are many types of chronic </a:t>
            </a:r>
            <a:r>
              <a:rPr lang="en-US" sz="2800" dirty="0" smtClean="0">
                <a:latin typeface="Times New Roman" pitchFamily="18" charset="0"/>
                <a:cs typeface="Times New Roman" pitchFamily="18" charset="0"/>
              </a:rPr>
              <a:t>leukemia. </a:t>
            </a:r>
            <a:r>
              <a:rPr lang="en-US" sz="2800" dirty="0">
                <a:latin typeface="Times New Roman" pitchFamily="18" charset="0"/>
                <a:cs typeface="Times New Roman" pitchFamily="18" charset="0"/>
              </a:rPr>
              <a:t>Some produce too many cells and some cause too few cells to be produced. Chronic leukemia involves more mature blood cells.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90640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6342"/>
            <a:ext cx="8229600" cy="4055678"/>
          </a:xfrm>
          <a:prstGeom prst="roundRect">
            <a:avLst/>
          </a:prstGeom>
          <a:solidFill>
            <a:schemeClr val="bg2"/>
          </a:solidFill>
        </p:spPr>
        <p:txBody>
          <a:bodyPr>
            <a:noAutofit/>
          </a:bodyPr>
          <a:lstStyle/>
          <a:p>
            <a:pPr algn="l" rtl="0">
              <a:buFont typeface="Wingdings" pitchFamily="2" charset="2"/>
              <a:buChar char="v"/>
            </a:pPr>
            <a:r>
              <a:rPr lang="en-US" sz="2400" b="1" dirty="0">
                <a:solidFill>
                  <a:srgbClr val="FF0000"/>
                </a:solidFill>
                <a:latin typeface="Times New Roman" pitchFamily="18" charset="0"/>
                <a:cs typeface="Times New Roman" pitchFamily="18" charset="0"/>
              </a:rPr>
              <a:t>The second type of classification is by type of white blood cell affected</a:t>
            </a:r>
            <a:r>
              <a:rPr lang="en-US" sz="2400" b="1" dirty="0" smtClean="0">
                <a:solidFill>
                  <a:srgbClr val="FF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Lymphocytic </a:t>
            </a:r>
            <a:r>
              <a:rPr lang="en-US" sz="2400" b="1" dirty="0" smtClean="0">
                <a:latin typeface="Times New Roman" pitchFamily="18" charset="0"/>
                <a:cs typeface="Times New Roman" pitchFamily="18" charset="0"/>
              </a:rPr>
              <a:t>leukemia: </a:t>
            </a:r>
            <a:r>
              <a:rPr lang="en-US" sz="2400" dirty="0">
                <a:latin typeface="Times New Roman" pitchFamily="18" charset="0"/>
                <a:cs typeface="Times New Roman" pitchFamily="18" charset="0"/>
              </a:rPr>
              <a:t>This type of leukemia affects the lymphoid cells (lymphocytes), which form lymphoid or lymphatic tissue. Lymphatic tissue makes up </a:t>
            </a:r>
            <a:r>
              <a:rPr lang="en-US" sz="2400" dirty="0" smtClean="0">
                <a:latin typeface="Times New Roman" pitchFamily="18" charset="0"/>
                <a:cs typeface="Times New Roman" pitchFamily="18" charset="0"/>
              </a:rPr>
              <a:t>immune </a:t>
            </a:r>
            <a:r>
              <a:rPr lang="en-US" sz="2400" dirty="0">
                <a:latin typeface="Times New Roman" pitchFamily="18" charset="0"/>
                <a:cs typeface="Times New Roman" pitchFamily="18" charset="0"/>
              </a:rPr>
              <a:t>system.</a:t>
            </a:r>
          </a:p>
          <a:p>
            <a:pPr algn="l" rtl="0"/>
            <a:r>
              <a:rPr lang="en-US" sz="2400" b="1" dirty="0" err="1">
                <a:latin typeface="Times New Roman" pitchFamily="18" charset="0"/>
                <a:cs typeface="Times New Roman" pitchFamily="18" charset="0"/>
              </a:rPr>
              <a:t>Myelogenous</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leukemia: </a:t>
            </a:r>
            <a:r>
              <a:rPr lang="en-US" sz="2400" dirty="0">
                <a:latin typeface="Times New Roman" pitchFamily="18" charset="0"/>
                <a:cs typeface="Times New Roman" pitchFamily="18" charset="0"/>
              </a:rPr>
              <a:t>This type of leukemia affects the myeloid cells. Myeloid cells give rise to red blood cells, white blood cells and platelet-producing cells.</a:t>
            </a:r>
          </a:p>
          <a:p>
            <a:pPr algn="l" rtl="0"/>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480"/>
            <a:ext cx="82296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52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plaque">
            <a:avLst/>
          </a:prstGeom>
          <a:solidFill>
            <a:schemeClr val="accent4"/>
          </a:solidFill>
        </p:spPr>
        <p:txBody>
          <a:bodyPr>
            <a:noAutofit/>
          </a:bodyPr>
          <a:lstStyle/>
          <a:p>
            <a:pPr lvl="0" defTabSz="457200" rtl="0">
              <a:spcBef>
                <a:spcPts val="1000"/>
              </a:spcBef>
            </a:pPr>
            <a:r>
              <a:rPr lang="en-US" sz="3200" b="1" dirty="0" smtClean="0">
                <a:latin typeface="Times New Roman" panose="02020603050405020304" pitchFamily="18" charset="0"/>
                <a:ea typeface="+mn-ea"/>
                <a:cs typeface="Times New Roman" panose="02020603050405020304" pitchFamily="18" charset="0"/>
              </a:rPr>
              <a:t/>
            </a:r>
            <a:br>
              <a:rPr lang="en-US" sz="3200" b="1" dirty="0" smtClean="0">
                <a:latin typeface="Times New Roman" panose="02020603050405020304" pitchFamily="18" charset="0"/>
                <a:ea typeface="+mn-ea"/>
                <a:cs typeface="Times New Roman" panose="02020603050405020304" pitchFamily="18" charset="0"/>
              </a:rPr>
            </a:br>
            <a:r>
              <a:rPr lang="en-US" sz="3200" b="1" dirty="0" smtClean="0">
                <a:latin typeface="Times New Roman" panose="02020603050405020304" pitchFamily="18" charset="0"/>
                <a:ea typeface="+mn-ea"/>
                <a:cs typeface="Times New Roman" panose="02020603050405020304" pitchFamily="18" charset="0"/>
              </a:rPr>
              <a:t>Types </a:t>
            </a:r>
            <a:r>
              <a:rPr lang="en-US" sz="3200" b="1" dirty="0">
                <a:latin typeface="Times New Roman" panose="02020603050405020304" pitchFamily="18" charset="0"/>
                <a:ea typeface="+mn-ea"/>
                <a:cs typeface="Times New Roman" panose="02020603050405020304" pitchFamily="18" charset="0"/>
              </a:rPr>
              <a:t>of </a:t>
            </a:r>
            <a:r>
              <a:rPr lang="en-US" sz="3200" b="1" dirty="0" smtClean="0">
                <a:latin typeface="Times New Roman" panose="02020603050405020304" pitchFamily="18" charset="0"/>
                <a:ea typeface="+mn-ea"/>
                <a:cs typeface="Times New Roman" panose="02020603050405020304" pitchFamily="18" charset="0"/>
              </a:rPr>
              <a:t>Leukemia</a:t>
            </a:r>
            <a:r>
              <a:rPr lang="en-US" sz="3200" b="1" dirty="0">
                <a:latin typeface="Times New Roman" panose="02020603050405020304" pitchFamily="18" charset="0"/>
                <a:ea typeface="+mn-ea"/>
                <a:cs typeface="Times New Roman" panose="02020603050405020304" pitchFamily="18" charset="0"/>
              </a:rPr>
              <a:t/>
            </a:r>
            <a:br>
              <a:rPr lang="en-US" sz="3200" b="1" dirty="0">
                <a:latin typeface="Times New Roman" panose="02020603050405020304" pitchFamily="18" charset="0"/>
                <a:ea typeface="+mn-ea"/>
                <a:cs typeface="Times New Roman" panose="02020603050405020304" pitchFamily="18" charset="0"/>
              </a:rPr>
            </a:br>
            <a:endParaRPr lang="en-US" b="1" dirty="0"/>
          </a:p>
        </p:txBody>
      </p:sp>
      <p:sp>
        <p:nvSpPr>
          <p:cNvPr id="3" name="Content Placeholder 2"/>
          <p:cNvSpPr>
            <a:spLocks noGrp="1"/>
          </p:cNvSpPr>
          <p:nvPr>
            <p:ph idx="1"/>
          </p:nvPr>
        </p:nvSpPr>
        <p:spPr>
          <a:xfrm>
            <a:off x="395536" y="843558"/>
            <a:ext cx="8352928" cy="4212468"/>
          </a:xfrm>
          <a:prstGeom prst="round1Rect">
            <a:avLst/>
          </a:prstGeom>
          <a:solidFill>
            <a:schemeClr val="bg2"/>
          </a:solidFill>
        </p:spPr>
        <p:txBody>
          <a:bodyPr>
            <a:noAutofit/>
          </a:bodyPr>
          <a:lstStyle/>
          <a:p>
            <a:pPr lvl="0" algn="just" defTabSz="457200" rtl="0">
              <a:spcBef>
                <a:spcPts val="1000"/>
              </a:spcBef>
              <a:buClr>
                <a:srgbClr val="0F6FC6"/>
              </a:buClr>
              <a:buSzPct val="80000"/>
              <a:buFont typeface="Wingdings" pitchFamily="2" charset="2"/>
              <a:buChar char="Ø"/>
            </a:pPr>
            <a:r>
              <a:rPr lang="en-US" sz="2000" b="1" dirty="0">
                <a:latin typeface="Times New Roman" panose="02020603050405020304" pitchFamily="18" charset="0"/>
                <a:cs typeface="Times New Roman" panose="02020603050405020304" pitchFamily="18" charset="0"/>
              </a:rPr>
              <a:t>Acute lymphocytic leukemia (ALL</a:t>
            </a:r>
            <a:r>
              <a:rPr lang="en-US" sz="2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is the most common type of leukemia in young children. ALL can also occur in adults.</a:t>
            </a:r>
          </a:p>
          <a:p>
            <a:pPr lvl="0" algn="just" defTabSz="457200" rtl="0">
              <a:spcBef>
                <a:spcPts val="1000"/>
              </a:spcBef>
              <a:buClr>
                <a:srgbClr val="0F6FC6"/>
              </a:buClr>
              <a:buSzPct val="80000"/>
              <a:buFont typeface="Wingdings" pitchFamily="2" charset="2"/>
              <a:buChar char="Ø"/>
            </a:pPr>
            <a:r>
              <a:rPr lang="en-US" sz="2000" b="1" dirty="0">
                <a:latin typeface="Times New Roman" panose="02020603050405020304" pitchFamily="18" charset="0"/>
                <a:cs typeface="Times New Roman" panose="02020603050405020304" pitchFamily="18" charset="0"/>
              </a:rPr>
              <a:t>Acute </a:t>
            </a:r>
            <a:r>
              <a:rPr lang="en-US" sz="2000" b="1" dirty="0" err="1">
                <a:latin typeface="Times New Roman" panose="02020603050405020304" pitchFamily="18" charset="0"/>
                <a:cs typeface="Times New Roman" panose="02020603050405020304" pitchFamily="18" charset="0"/>
              </a:rPr>
              <a:t>myelogenous</a:t>
            </a:r>
            <a:r>
              <a:rPr lang="en-US" sz="2000" b="1" dirty="0">
                <a:latin typeface="Times New Roman" panose="02020603050405020304" pitchFamily="18" charset="0"/>
                <a:cs typeface="Times New Roman" panose="02020603050405020304" pitchFamily="18" charset="0"/>
              </a:rPr>
              <a:t> leukemia (</a:t>
            </a:r>
            <a:r>
              <a:rPr lang="en-US" sz="2000" b="1" dirty="0" smtClean="0">
                <a:latin typeface="Times New Roman" panose="02020603050405020304" pitchFamily="18" charset="0"/>
                <a:cs typeface="Times New Roman" panose="02020603050405020304" pitchFamily="18" charset="0"/>
              </a:rPr>
              <a:t>AML): </a:t>
            </a:r>
            <a:r>
              <a:rPr lang="en-US" sz="2000" dirty="0" smtClean="0">
                <a:latin typeface="Times New Roman" panose="02020603050405020304" pitchFamily="18" charset="0"/>
                <a:cs typeface="Times New Roman" panose="02020603050405020304" pitchFamily="18" charset="0"/>
              </a:rPr>
              <a:t>AML </a:t>
            </a:r>
            <a:r>
              <a:rPr lang="en-US" sz="2000" dirty="0">
                <a:latin typeface="Times New Roman" panose="02020603050405020304" pitchFamily="18" charset="0"/>
                <a:cs typeface="Times New Roman" panose="02020603050405020304" pitchFamily="18" charset="0"/>
              </a:rPr>
              <a:t>is a common type of leukemia. It occurs in children and adults. AML is the most common type of acute leukemia in adults.</a:t>
            </a:r>
          </a:p>
          <a:p>
            <a:pPr lvl="0" algn="just" defTabSz="457200" rtl="0">
              <a:spcBef>
                <a:spcPts val="1000"/>
              </a:spcBef>
              <a:buClr>
                <a:srgbClr val="0F6FC6"/>
              </a:buClr>
              <a:buSzPct val="80000"/>
              <a:buFont typeface="Wingdings" pitchFamily="2" charset="2"/>
              <a:buChar char="Ø"/>
            </a:pPr>
            <a:r>
              <a:rPr lang="en-US" sz="2000" b="1" dirty="0">
                <a:latin typeface="Times New Roman" panose="02020603050405020304" pitchFamily="18" charset="0"/>
                <a:cs typeface="Times New Roman" panose="02020603050405020304" pitchFamily="18" charset="0"/>
              </a:rPr>
              <a:t>Chronic lymphocytic leukemia (CLL</a:t>
            </a:r>
            <a:r>
              <a:rPr lang="en-US" sz="2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With CLL, the most common chronic adult leukemia, </a:t>
            </a:r>
            <a:r>
              <a:rPr lang="en-US" sz="2000" dirty="0" smtClean="0">
                <a:latin typeface="Times New Roman" panose="02020603050405020304" pitchFamily="18" charset="0"/>
                <a:cs typeface="Times New Roman" panose="02020603050405020304" pitchFamily="18" charset="0"/>
              </a:rPr>
              <a:t>may </a:t>
            </a:r>
            <a:r>
              <a:rPr lang="en-US" sz="2000" dirty="0">
                <a:latin typeface="Times New Roman" panose="02020603050405020304" pitchFamily="18" charset="0"/>
                <a:cs typeface="Times New Roman" panose="02020603050405020304" pitchFamily="18" charset="0"/>
              </a:rPr>
              <a:t>feel well for years without needing treatment.</a:t>
            </a:r>
          </a:p>
          <a:p>
            <a:pPr lvl="0" algn="just" defTabSz="457200" rtl="0">
              <a:spcBef>
                <a:spcPts val="1000"/>
              </a:spcBef>
              <a:buClr>
                <a:srgbClr val="0F6FC6"/>
              </a:buClr>
              <a:buSzPct val="80000"/>
              <a:buFont typeface="Wingdings" pitchFamily="2" charset="2"/>
              <a:buChar char="Ø"/>
            </a:pPr>
            <a:r>
              <a:rPr lang="en-US" sz="2000" b="1" dirty="0">
                <a:latin typeface="Times New Roman" panose="02020603050405020304" pitchFamily="18" charset="0"/>
                <a:cs typeface="Times New Roman" panose="02020603050405020304" pitchFamily="18" charset="0"/>
              </a:rPr>
              <a:t>Chronic </a:t>
            </a:r>
            <a:r>
              <a:rPr lang="en-US" sz="2000" b="1" dirty="0" err="1">
                <a:latin typeface="Times New Roman" panose="02020603050405020304" pitchFamily="18" charset="0"/>
                <a:cs typeface="Times New Roman" panose="02020603050405020304" pitchFamily="18" charset="0"/>
              </a:rPr>
              <a:t>myelogenous</a:t>
            </a:r>
            <a:r>
              <a:rPr lang="en-US" sz="2000" b="1" dirty="0">
                <a:latin typeface="Times New Roman" panose="02020603050405020304" pitchFamily="18" charset="0"/>
                <a:cs typeface="Times New Roman" panose="02020603050405020304" pitchFamily="18" charset="0"/>
              </a:rPr>
              <a:t> leukemia (CML</a:t>
            </a:r>
            <a:r>
              <a:rPr lang="en-US" sz="2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type of leukemia mainly affects adults. A person with CML may have few or no symptoms for months or years before entering a phase in which the leukemia cells grow more quickly.</a:t>
            </a:r>
          </a:p>
        </p:txBody>
      </p:sp>
    </p:spTree>
    <p:extLst>
      <p:ext uri="{BB962C8B-B14F-4D97-AF65-F5344CB8AC3E}">
        <p14:creationId xmlns:p14="http://schemas.microsoft.com/office/powerpoint/2010/main" val="655262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864096"/>
          </a:xfrm>
          <a:prstGeom prst="downArrowCallout">
            <a:avLst>
              <a:gd name="adj1" fmla="val 25000"/>
              <a:gd name="adj2" fmla="val 22213"/>
              <a:gd name="adj3" fmla="val 25000"/>
              <a:gd name="adj4" fmla="val 64977"/>
            </a:avLst>
          </a:prstGeom>
          <a:solidFill>
            <a:schemeClr val="accent2"/>
          </a:solidFill>
        </p:spPr>
        <p:txBody>
          <a:bodyPr>
            <a:normAutofit fontScale="90000"/>
          </a:bodyPr>
          <a:lstStyle/>
          <a:p>
            <a:r>
              <a:rPr lang="en-US" b="1" dirty="0" smtClean="0">
                <a:latin typeface="Times New Roman" pitchFamily="18" charset="0"/>
                <a:cs typeface="Times New Roman" pitchFamily="18" charset="0"/>
              </a:rPr>
              <a:t>Blood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951570"/>
            <a:ext cx="8784976" cy="4104456"/>
          </a:xfrm>
          <a:prstGeom prst="round2DiagRect">
            <a:avLst/>
          </a:prstGeom>
          <a:solidFill>
            <a:schemeClr val="bg2"/>
          </a:solidFill>
        </p:spPr>
        <p:txBody>
          <a:bodyPr>
            <a:noAutofit/>
          </a:bodyPr>
          <a:lstStyle/>
          <a:p>
            <a:pPr algn="just" rtl="0">
              <a:buFont typeface="Wingdings" pitchFamily="2" charset="2"/>
              <a:buChar char="v"/>
            </a:pPr>
            <a:r>
              <a:rPr lang="en-US" sz="2800" b="1" dirty="0" smtClean="0">
                <a:solidFill>
                  <a:srgbClr val="FF0000"/>
                </a:solidFill>
                <a:latin typeface="Times New Roman" pitchFamily="18" charset="0"/>
                <a:cs typeface="Times New Roman" pitchFamily="18" charset="0"/>
              </a:rPr>
              <a:t>Blood</a:t>
            </a:r>
            <a:r>
              <a:rPr lang="en-US" sz="28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fluid that moves through the vessels of a circulatory system. </a:t>
            </a:r>
            <a:r>
              <a:rPr lang="en-US" sz="2400" b="1" dirty="0" smtClean="0">
                <a:solidFill>
                  <a:srgbClr val="0070C0"/>
                </a:solidFill>
                <a:latin typeface="Times New Roman" pitchFamily="18" charset="0"/>
                <a:cs typeface="Times New Roman" pitchFamily="18" charset="0"/>
              </a:rPr>
              <a:t>it includes </a:t>
            </a:r>
            <a:r>
              <a:rPr lang="en-US" sz="2400" dirty="0" smtClean="0">
                <a:latin typeface="Times New Roman" pitchFamily="18" charset="0"/>
                <a:cs typeface="Times New Roman" pitchFamily="18" charset="0"/>
              </a:rPr>
              <a:t>:</a:t>
            </a:r>
          </a:p>
          <a:p>
            <a:pPr algn="just" rtl="0">
              <a:buFont typeface="Wingdings" pitchFamily="2" charset="2"/>
              <a:buChar char="Ø"/>
            </a:pPr>
            <a:r>
              <a:rPr lang="en-US" sz="2400" b="1" u="sng" dirty="0" smtClean="0">
                <a:latin typeface="Times New Roman" pitchFamily="18" charset="0"/>
                <a:cs typeface="Times New Roman" pitchFamily="18" charset="0"/>
              </a:rPr>
              <a:t>Plasma</a:t>
            </a:r>
            <a:r>
              <a:rPr lang="en-US" sz="2400" dirty="0" smtClean="0">
                <a:latin typeface="Times New Roman" pitchFamily="18" charset="0"/>
                <a:cs typeface="Times New Roman" pitchFamily="18" charset="0"/>
              </a:rPr>
              <a:t> is the main component of blood and consists mostly of </a:t>
            </a:r>
            <a:r>
              <a:rPr lang="en-US" sz="2400" b="1" dirty="0" smtClean="0">
                <a:solidFill>
                  <a:srgbClr val="0070C0"/>
                </a:solidFill>
                <a:latin typeface="Times New Roman" pitchFamily="18" charset="0"/>
                <a:cs typeface="Times New Roman" pitchFamily="18" charset="0"/>
              </a:rPr>
              <a:t>water</a:t>
            </a:r>
            <a:r>
              <a:rPr lang="en-US" sz="2400" dirty="0" smtClean="0">
                <a:latin typeface="Times New Roman" pitchFamily="18" charset="0"/>
                <a:cs typeface="Times New Roman" pitchFamily="18" charset="0"/>
              </a:rPr>
              <a:t>, with </a:t>
            </a:r>
            <a:r>
              <a:rPr lang="en-US" sz="2400" b="1" dirty="0" smtClean="0">
                <a:solidFill>
                  <a:schemeClr val="accent3">
                    <a:lumMod val="50000"/>
                  </a:schemeClr>
                </a:solidFill>
                <a:latin typeface="Times New Roman" pitchFamily="18" charset="0"/>
                <a:cs typeface="Times New Roman" pitchFamily="18" charset="0"/>
              </a:rPr>
              <a:t>proteins</a:t>
            </a: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ions</a:t>
            </a:r>
            <a:r>
              <a:rPr lang="en-US" sz="2400" dirty="0" smtClean="0">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nutrients</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wastes</a:t>
            </a:r>
            <a:r>
              <a:rPr lang="en-US" sz="2400" dirty="0" smtClean="0">
                <a:latin typeface="Times New Roman" pitchFamily="18" charset="0"/>
                <a:cs typeface="Times New Roman" pitchFamily="18" charset="0"/>
              </a:rPr>
              <a:t> mixed in.</a:t>
            </a:r>
          </a:p>
          <a:p>
            <a:pPr algn="just" rtl="0">
              <a:buFont typeface="Wingdings" pitchFamily="2" charset="2"/>
              <a:buChar char="Ø"/>
            </a:pPr>
            <a:r>
              <a:rPr lang="en-US" sz="2400" b="1" u="sng" dirty="0" smtClean="0">
                <a:latin typeface="Times New Roman" pitchFamily="18" charset="0"/>
                <a:cs typeface="Times New Roman" pitchFamily="18" charset="0"/>
              </a:rPr>
              <a:t>Red </a:t>
            </a:r>
            <a:r>
              <a:rPr lang="en-US" sz="2400" b="1" u="sng" dirty="0">
                <a:latin typeface="Times New Roman" pitchFamily="18" charset="0"/>
                <a:cs typeface="Times New Roman" pitchFamily="18" charset="0"/>
              </a:rPr>
              <a:t>blood cells </a:t>
            </a:r>
            <a:r>
              <a:rPr lang="en-US" sz="2400" dirty="0">
                <a:latin typeface="Times New Roman" pitchFamily="18" charset="0"/>
                <a:cs typeface="Times New Roman" pitchFamily="18" charset="0"/>
              </a:rPr>
              <a:t>are responsible for </a:t>
            </a:r>
            <a:r>
              <a:rPr lang="en-US" sz="2400" b="1" dirty="0">
                <a:solidFill>
                  <a:srgbClr val="00B050"/>
                </a:solidFill>
                <a:latin typeface="Times New Roman" pitchFamily="18" charset="0"/>
                <a:cs typeface="Times New Roman" pitchFamily="18" charset="0"/>
              </a:rPr>
              <a:t>carrying oxygen </a:t>
            </a:r>
            <a:r>
              <a:rPr lang="en-US" sz="2400" dirty="0">
                <a:latin typeface="Times New Roman" pitchFamily="18" charset="0"/>
                <a:cs typeface="Times New Roman" pitchFamily="18" charset="0"/>
              </a:rPr>
              <a:t>and </a:t>
            </a:r>
            <a:r>
              <a:rPr lang="en-US" sz="2400" b="1" dirty="0">
                <a:solidFill>
                  <a:srgbClr val="C00000"/>
                </a:solidFill>
                <a:latin typeface="Times New Roman" pitchFamily="18" charset="0"/>
                <a:cs typeface="Times New Roman" pitchFamily="18" charset="0"/>
              </a:rPr>
              <a:t>carbon dioxide</a:t>
            </a:r>
            <a:r>
              <a:rPr lang="en-US" sz="2400" dirty="0">
                <a:latin typeface="Times New Roman" pitchFamily="18" charset="0"/>
                <a:cs typeface="Times New Roman" pitchFamily="18" charset="0"/>
              </a:rPr>
              <a:t>.</a:t>
            </a:r>
          </a:p>
          <a:p>
            <a:pPr algn="just" rtl="0">
              <a:buFont typeface="Wingdings" pitchFamily="2" charset="2"/>
              <a:buChar char="Ø"/>
            </a:pPr>
            <a:r>
              <a:rPr lang="en-US" sz="2400" b="1" u="sng" dirty="0">
                <a:latin typeface="Times New Roman" pitchFamily="18" charset="0"/>
                <a:cs typeface="Times New Roman" pitchFamily="18" charset="0"/>
              </a:rPr>
              <a:t>Platelets</a:t>
            </a:r>
            <a:r>
              <a:rPr lang="en-US" sz="2400" dirty="0">
                <a:latin typeface="Times New Roman" pitchFamily="18" charset="0"/>
                <a:cs typeface="Times New Roman" pitchFamily="18" charset="0"/>
              </a:rPr>
              <a:t> are responsible for </a:t>
            </a:r>
            <a:r>
              <a:rPr lang="en-US" sz="2400" b="1" dirty="0">
                <a:solidFill>
                  <a:schemeClr val="accent6">
                    <a:lumMod val="75000"/>
                  </a:schemeClr>
                </a:solidFill>
                <a:latin typeface="Times New Roman" pitchFamily="18" charset="0"/>
                <a:cs typeface="Times New Roman" pitchFamily="18" charset="0"/>
              </a:rPr>
              <a:t>blood clotting</a:t>
            </a:r>
            <a:r>
              <a:rPr lang="en-US" sz="2400" dirty="0">
                <a:latin typeface="Times New Roman" pitchFamily="18" charset="0"/>
                <a:cs typeface="Times New Roman" pitchFamily="18" charset="0"/>
              </a:rPr>
              <a:t>.</a:t>
            </a:r>
          </a:p>
          <a:p>
            <a:pPr algn="just" rtl="0">
              <a:buFont typeface="Wingdings" pitchFamily="2" charset="2"/>
              <a:buChar char="Ø"/>
            </a:pPr>
            <a:r>
              <a:rPr lang="en-US" sz="2400" b="1" u="sng" dirty="0">
                <a:latin typeface="Times New Roman" pitchFamily="18" charset="0"/>
                <a:cs typeface="Times New Roman" pitchFamily="18" charset="0"/>
              </a:rPr>
              <a:t>White blood cells </a:t>
            </a:r>
            <a:r>
              <a:rPr lang="en-US" sz="2400" dirty="0">
                <a:latin typeface="Times New Roman" pitchFamily="18" charset="0"/>
                <a:cs typeface="Times New Roman" pitchFamily="18" charset="0"/>
              </a:rPr>
              <a:t>are </a:t>
            </a:r>
            <a:r>
              <a:rPr lang="en-US" sz="2400" b="1" dirty="0">
                <a:solidFill>
                  <a:srgbClr val="C00000"/>
                </a:solidFill>
                <a:latin typeface="Times New Roman" pitchFamily="18" charset="0"/>
                <a:cs typeface="Times New Roman" pitchFamily="18" charset="0"/>
              </a:rPr>
              <a:t>part</a:t>
            </a:r>
            <a:r>
              <a:rPr lang="en-US" sz="2400" dirty="0">
                <a:solidFill>
                  <a:srgbClr val="C00000"/>
                </a:solidFill>
                <a:latin typeface="Times New Roman" pitchFamily="18" charset="0"/>
                <a:cs typeface="Times New Roman" pitchFamily="18" charset="0"/>
              </a:rPr>
              <a:t> </a:t>
            </a:r>
            <a:r>
              <a:rPr lang="en-US" sz="2400" dirty="0">
                <a:latin typeface="Times New Roman" pitchFamily="18" charset="0"/>
                <a:cs typeface="Times New Roman" pitchFamily="18" charset="0"/>
              </a:rPr>
              <a:t>of the immune system and function in immune response.</a:t>
            </a:r>
          </a:p>
        </p:txBody>
      </p:sp>
    </p:spTree>
    <p:extLst>
      <p:ext uri="{BB962C8B-B14F-4D97-AF65-F5344CB8AC3E}">
        <p14:creationId xmlns:p14="http://schemas.microsoft.com/office/powerpoint/2010/main" val="9633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plaque">
            <a:avLst/>
          </a:prstGeom>
          <a:solidFill>
            <a:schemeClr val="accent4"/>
          </a:solidFill>
        </p:spPr>
        <p:txBody>
          <a:bodyPr>
            <a:normAutofit fontScale="90000"/>
          </a:bodyPr>
          <a:lstStyle/>
          <a:p>
            <a:pPr lvl="0" defTabSz="457200" rtl="0">
              <a:spcBef>
                <a:spcPts val="1000"/>
              </a:spcBef>
            </a:pPr>
            <a:r>
              <a:rPr lang="en-US" sz="3300" b="1" dirty="0" smtClean="0">
                <a:latin typeface="Times New Roman" panose="02020603050405020304" pitchFamily="18" charset="0"/>
                <a:ea typeface="+mn-ea"/>
                <a:cs typeface="Times New Roman" panose="02020603050405020304" pitchFamily="18" charset="0"/>
              </a:rPr>
              <a:t/>
            </a:r>
            <a:br>
              <a:rPr lang="en-US" sz="3300" b="1" dirty="0" smtClean="0">
                <a:latin typeface="Times New Roman" panose="02020603050405020304" pitchFamily="18" charset="0"/>
                <a:ea typeface="+mn-ea"/>
                <a:cs typeface="Times New Roman" panose="02020603050405020304" pitchFamily="18" charset="0"/>
              </a:rPr>
            </a:br>
            <a:r>
              <a:rPr lang="en-US" sz="3300" b="1" dirty="0" smtClean="0">
                <a:latin typeface="Times New Roman" panose="02020603050405020304" pitchFamily="18" charset="0"/>
                <a:ea typeface="+mn-ea"/>
                <a:cs typeface="Times New Roman" panose="02020603050405020304" pitchFamily="18" charset="0"/>
              </a:rPr>
              <a:t> </a:t>
            </a:r>
            <a:r>
              <a:rPr lang="en-US" sz="3300" b="1" dirty="0">
                <a:latin typeface="Times New Roman" panose="02020603050405020304" pitchFamily="18" charset="0"/>
                <a:ea typeface="+mn-ea"/>
                <a:cs typeface="Times New Roman" panose="02020603050405020304" pitchFamily="18" charset="0"/>
              </a:rPr>
              <a:t>Causes of leukemia:</a:t>
            </a:r>
            <a:br>
              <a:rPr lang="en-US" sz="3300" b="1" dirty="0">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457200" y="1005576"/>
            <a:ext cx="8229600" cy="3888432"/>
          </a:xfrm>
          <a:prstGeom prst="round2SameRect">
            <a:avLst/>
          </a:prstGeom>
          <a:solidFill>
            <a:schemeClr val="bg2"/>
          </a:solidFill>
        </p:spPr>
        <p:txBody>
          <a:bodyPr>
            <a:normAutofit fontScale="85000" lnSpcReduction="20000"/>
          </a:bodyPr>
          <a:lstStyle/>
          <a:p>
            <a:pPr marL="0" lvl="0" indent="0" algn="just" defTabSz="457200" rtl="0">
              <a:spcBef>
                <a:spcPts val="1000"/>
              </a:spcBef>
              <a:buClr>
                <a:srgbClr val="0F6FC6"/>
              </a:buClr>
              <a:buSzPct val="8000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cause is unknown.</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Genetic factors.</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Viral pathogenesis.</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Bone marrow damage.</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Exposure to large amounts of radiation.</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Exposure to some certain chemicals at work, such as benzene.</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 Chemotherapy to treat another cancer.</a:t>
            </a:r>
          </a:p>
          <a:p>
            <a:pPr algn="l" rtl="0"/>
            <a:endParaRPr lang="en-US" dirty="0"/>
          </a:p>
        </p:txBody>
      </p:sp>
    </p:spTree>
    <p:extLst>
      <p:ext uri="{BB962C8B-B14F-4D97-AF65-F5344CB8AC3E}">
        <p14:creationId xmlns:p14="http://schemas.microsoft.com/office/powerpoint/2010/main" val="1138583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480"/>
            <a:ext cx="8229600" cy="540060"/>
          </a:xfrm>
          <a:prstGeom prst="plaque">
            <a:avLst/>
          </a:prstGeom>
          <a:solidFill>
            <a:schemeClr val="accent4"/>
          </a:solidFill>
        </p:spPr>
        <p:txBody>
          <a:bodyPr>
            <a:noAutofit/>
          </a:bodyPr>
          <a:lstStyle/>
          <a:p>
            <a:pPr lvl="0" defTabSz="457200" rtl="0">
              <a:spcBef>
                <a:spcPts val="1000"/>
              </a:spcBef>
            </a:pPr>
            <a:r>
              <a:rPr lang="en-US" sz="3200" b="1" dirty="0" smtClean="0">
                <a:latin typeface="Times New Roman" panose="02020603050405020304" pitchFamily="18" charset="0"/>
                <a:ea typeface="+mn-ea"/>
                <a:cs typeface="Times New Roman" panose="02020603050405020304" pitchFamily="18" charset="0"/>
              </a:rPr>
              <a:t/>
            </a:r>
            <a:br>
              <a:rPr lang="en-US" sz="3200" b="1" dirty="0" smtClean="0">
                <a:latin typeface="Times New Roman" panose="02020603050405020304" pitchFamily="18" charset="0"/>
                <a:ea typeface="+mn-ea"/>
                <a:cs typeface="Times New Roman" panose="02020603050405020304" pitchFamily="18" charset="0"/>
              </a:rPr>
            </a:br>
            <a:r>
              <a:rPr lang="en-US" sz="3200" b="1" dirty="0" smtClean="0">
                <a:latin typeface="Times New Roman" panose="02020603050405020304" pitchFamily="18" charset="0"/>
                <a:ea typeface="+mn-ea"/>
                <a:cs typeface="Times New Roman" panose="02020603050405020304" pitchFamily="18" charset="0"/>
              </a:rPr>
              <a:t/>
            </a:r>
            <a:br>
              <a:rPr lang="en-US" sz="3200" b="1" dirty="0" smtClean="0">
                <a:latin typeface="Times New Roman" panose="02020603050405020304" pitchFamily="18" charset="0"/>
                <a:ea typeface="+mn-ea"/>
                <a:cs typeface="Times New Roman" panose="02020603050405020304" pitchFamily="18" charset="0"/>
              </a:rPr>
            </a:br>
            <a:r>
              <a:rPr lang="en-US" sz="3200" b="1" dirty="0" smtClean="0">
                <a:latin typeface="Times New Roman" panose="02020603050405020304" pitchFamily="18" charset="0"/>
                <a:ea typeface="+mn-ea"/>
                <a:cs typeface="Times New Roman" panose="02020603050405020304" pitchFamily="18" charset="0"/>
              </a:rPr>
              <a:t>Clinical </a:t>
            </a:r>
            <a:r>
              <a:rPr lang="en-US" sz="3200" b="1" dirty="0">
                <a:latin typeface="Times New Roman" panose="02020603050405020304" pitchFamily="18" charset="0"/>
                <a:ea typeface="+mn-ea"/>
                <a:cs typeface="Times New Roman" panose="02020603050405020304" pitchFamily="18" charset="0"/>
              </a:rPr>
              <a:t>manifestation (S&amp;S):</a:t>
            </a:r>
            <a:br>
              <a:rPr lang="en-US" sz="3200" b="1" dirty="0">
                <a:latin typeface="Times New Roman" panose="02020603050405020304" pitchFamily="18" charset="0"/>
                <a:ea typeface="+mn-ea"/>
                <a:cs typeface="Times New Roman" panose="02020603050405020304" pitchFamily="18" charset="0"/>
              </a:rPr>
            </a:br>
            <a:endParaRPr lang="en-US" sz="6000" dirty="0"/>
          </a:p>
        </p:txBody>
      </p:sp>
      <p:sp>
        <p:nvSpPr>
          <p:cNvPr id="3" name="Content Placeholder 2"/>
          <p:cNvSpPr>
            <a:spLocks noGrp="1"/>
          </p:cNvSpPr>
          <p:nvPr>
            <p:ph idx="1"/>
          </p:nvPr>
        </p:nvSpPr>
        <p:spPr>
          <a:xfrm>
            <a:off x="251520" y="735546"/>
            <a:ext cx="8712968" cy="4266474"/>
          </a:xfrm>
          <a:prstGeom prst="round2SameRect">
            <a:avLst/>
          </a:prstGeom>
          <a:solidFill>
            <a:schemeClr val="bg2"/>
          </a:solidFill>
        </p:spPr>
        <p:txBody>
          <a:bodyPr>
            <a:normAutofit fontScale="62500" lnSpcReduction="20000"/>
          </a:bodyPr>
          <a:lstStyle/>
          <a:p>
            <a:pPr algn="l" rtl="0"/>
            <a:r>
              <a:rPr lang="en-US" dirty="0">
                <a:latin typeface="Times New Roman" pitchFamily="18" charset="0"/>
                <a:cs typeface="Times New Roman" pitchFamily="18" charset="0"/>
              </a:rPr>
              <a:t>Leukemia </a:t>
            </a:r>
            <a:r>
              <a:rPr lang="en-US" dirty="0" smtClean="0">
                <a:latin typeface="Times New Roman" pitchFamily="18" charset="0"/>
                <a:cs typeface="Times New Roman" pitchFamily="18" charset="0"/>
              </a:rPr>
              <a:t>symptoms depending </a:t>
            </a:r>
            <a:r>
              <a:rPr lang="en-US" dirty="0">
                <a:latin typeface="Times New Roman" pitchFamily="18" charset="0"/>
                <a:cs typeface="Times New Roman" pitchFamily="18" charset="0"/>
              </a:rPr>
              <a:t>on the type of leukemia. </a:t>
            </a:r>
            <a:endParaRPr lang="en-US" dirty="0" smtClean="0">
              <a:latin typeface="Times New Roman" pitchFamily="18" charset="0"/>
              <a:cs typeface="Times New Roman" pitchFamily="18" charset="0"/>
            </a:endParaRPr>
          </a:p>
          <a:p>
            <a:pPr algn="l" rtl="0">
              <a:buFont typeface="Wingdings" pitchFamily="2" charset="2"/>
              <a:buChar char="v"/>
            </a:pPr>
            <a:r>
              <a:rPr lang="en-US" dirty="0" smtClean="0">
                <a:latin typeface="Times New Roman" pitchFamily="18" charset="0"/>
                <a:cs typeface="Times New Roman" pitchFamily="18" charset="0"/>
              </a:rPr>
              <a:t>Common </a:t>
            </a:r>
            <a:r>
              <a:rPr lang="en-US" dirty="0">
                <a:latin typeface="Times New Roman" pitchFamily="18" charset="0"/>
                <a:cs typeface="Times New Roman" pitchFamily="18" charset="0"/>
              </a:rPr>
              <a:t>leukemia signs and symptoms include:</a:t>
            </a: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Fever or chills</a:t>
            </a:r>
          </a:p>
          <a:p>
            <a:pPr algn="l" rtl="0"/>
            <a:r>
              <a:rPr lang="en-US" dirty="0">
                <a:latin typeface="Times New Roman" pitchFamily="18" charset="0"/>
                <a:cs typeface="Times New Roman" pitchFamily="18" charset="0"/>
              </a:rPr>
              <a:t>Persistent fatigue, weakness</a:t>
            </a:r>
          </a:p>
          <a:p>
            <a:pPr algn="l" rtl="0"/>
            <a:r>
              <a:rPr lang="en-US" dirty="0">
                <a:latin typeface="Times New Roman" pitchFamily="18" charset="0"/>
                <a:cs typeface="Times New Roman" pitchFamily="18" charset="0"/>
              </a:rPr>
              <a:t>Frequent or severe infections</a:t>
            </a:r>
          </a:p>
          <a:p>
            <a:pPr algn="l" rtl="0"/>
            <a:r>
              <a:rPr lang="en-US" dirty="0">
                <a:latin typeface="Times New Roman" pitchFamily="18" charset="0"/>
                <a:cs typeface="Times New Roman" pitchFamily="18" charset="0"/>
              </a:rPr>
              <a:t>Losing weight without trying</a:t>
            </a:r>
          </a:p>
          <a:p>
            <a:pPr algn="l" rtl="0"/>
            <a:r>
              <a:rPr lang="en-US" dirty="0">
                <a:latin typeface="Times New Roman" pitchFamily="18" charset="0"/>
                <a:cs typeface="Times New Roman" pitchFamily="18" charset="0"/>
              </a:rPr>
              <a:t>Swollen lymph nodes, enlarged liver or spleen</a:t>
            </a:r>
          </a:p>
          <a:p>
            <a:pPr algn="l" rtl="0"/>
            <a:r>
              <a:rPr lang="en-US" dirty="0">
                <a:latin typeface="Times New Roman" pitchFamily="18" charset="0"/>
                <a:cs typeface="Times New Roman" pitchFamily="18" charset="0"/>
              </a:rPr>
              <a:t>Easy bleeding or bruising</a:t>
            </a:r>
          </a:p>
          <a:p>
            <a:pPr algn="l" rtl="0"/>
            <a:r>
              <a:rPr lang="en-US" dirty="0">
                <a:latin typeface="Times New Roman" pitchFamily="18" charset="0"/>
                <a:cs typeface="Times New Roman" pitchFamily="18" charset="0"/>
              </a:rPr>
              <a:t>Recurrent nosebleeds</a:t>
            </a:r>
          </a:p>
          <a:p>
            <a:pPr algn="l" rtl="0"/>
            <a:r>
              <a:rPr lang="en-US" dirty="0">
                <a:latin typeface="Times New Roman" pitchFamily="18" charset="0"/>
                <a:cs typeface="Times New Roman" pitchFamily="18" charset="0"/>
              </a:rPr>
              <a:t>Tiny red spots in </a:t>
            </a:r>
            <a:r>
              <a:rPr lang="en-US" dirty="0" smtClean="0">
                <a:latin typeface="Times New Roman" pitchFamily="18" charset="0"/>
                <a:cs typeface="Times New Roman" pitchFamily="18" charset="0"/>
              </a:rPr>
              <a:t>the skin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petechiae</a:t>
            </a:r>
            <a:r>
              <a:rPr lang="en-US" dirty="0">
                <a:latin typeface="Times New Roman" pitchFamily="18" charset="0"/>
                <a:cs typeface="Times New Roman" pitchFamily="18" charset="0"/>
              </a:rPr>
              <a:t>)</a:t>
            </a:r>
          </a:p>
          <a:p>
            <a:pPr algn="l" rtl="0"/>
            <a:r>
              <a:rPr lang="en-US" dirty="0">
                <a:latin typeface="Times New Roman" pitchFamily="18" charset="0"/>
                <a:cs typeface="Times New Roman" pitchFamily="18" charset="0"/>
              </a:rPr>
              <a:t>Excessive sweating, especially at night</a:t>
            </a:r>
          </a:p>
          <a:p>
            <a:pPr algn="l" rtl="0"/>
            <a:r>
              <a:rPr lang="en-US" dirty="0">
                <a:latin typeface="Times New Roman" pitchFamily="18" charset="0"/>
                <a:cs typeface="Times New Roman" pitchFamily="18" charset="0"/>
              </a:rPr>
              <a:t>Bone pain or tenderness</a:t>
            </a:r>
          </a:p>
        </p:txBody>
      </p:sp>
    </p:spTree>
    <p:extLst>
      <p:ext uri="{BB962C8B-B14F-4D97-AF65-F5344CB8AC3E}">
        <p14:creationId xmlns:p14="http://schemas.microsoft.com/office/powerpoint/2010/main" val="281513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59583"/>
            <a:ext cx="8229600" cy="353504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480"/>
            <a:ext cx="835292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431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83574"/>
          </a:xfrm>
          <a:prstGeom prst="plaque">
            <a:avLst/>
          </a:prstGeom>
          <a:solidFill>
            <a:schemeClr val="accent4"/>
          </a:solidFill>
        </p:spPr>
        <p:txBody>
          <a:bodyPr>
            <a:normAutofit fontScale="90000"/>
          </a:bodyPr>
          <a:lstStyle/>
          <a:p>
            <a:r>
              <a:rPr lang="en-US" b="1" dirty="0" smtClean="0">
                <a:latin typeface="Times New Roman" pitchFamily="18" charset="0"/>
                <a:cs typeface="Times New Roman" pitchFamily="18" charset="0"/>
              </a:rPr>
              <a:t>Diagnosis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97564"/>
            <a:ext cx="8229600" cy="3996444"/>
          </a:xfrm>
          <a:solidFill>
            <a:schemeClr val="bg2"/>
          </a:solidFill>
        </p:spPr>
        <p:txBody>
          <a:bodyPr>
            <a:normAutofit/>
          </a:bodyPr>
          <a:lstStyle/>
          <a:p>
            <a:pPr algn="just" rtl="0"/>
            <a:r>
              <a:rPr lang="en-US" sz="2400" b="1" dirty="0">
                <a:latin typeface="Times New Roman" pitchFamily="18" charset="0"/>
                <a:cs typeface="Times New Roman" pitchFamily="18" charset="0"/>
              </a:rPr>
              <a:t>Physical </a:t>
            </a:r>
            <a:r>
              <a:rPr lang="en-US" sz="2400" b="1" dirty="0" smtClean="0">
                <a:latin typeface="Times New Roman" pitchFamily="18" charset="0"/>
                <a:cs typeface="Times New Roman" pitchFamily="18" charset="0"/>
              </a:rPr>
              <a:t>exam: </a:t>
            </a:r>
            <a:r>
              <a:rPr lang="en-US" sz="2400" dirty="0" smtClean="0">
                <a:latin typeface="Times New Roman" pitchFamily="18" charset="0"/>
                <a:cs typeface="Times New Roman" pitchFamily="18" charset="0"/>
              </a:rPr>
              <a:t>look </a:t>
            </a:r>
            <a:r>
              <a:rPr lang="en-US" sz="2400" dirty="0">
                <a:latin typeface="Times New Roman" pitchFamily="18" charset="0"/>
                <a:cs typeface="Times New Roman" pitchFamily="18" charset="0"/>
              </a:rPr>
              <a:t>for physical signs of leukemia, such as pale skin from anemia, swelling of </a:t>
            </a:r>
            <a:r>
              <a:rPr lang="en-US" sz="2400" dirty="0" smtClean="0">
                <a:latin typeface="Times New Roman" pitchFamily="18" charset="0"/>
                <a:cs typeface="Times New Roman" pitchFamily="18" charset="0"/>
              </a:rPr>
              <a:t>lymph </a:t>
            </a:r>
            <a:r>
              <a:rPr lang="en-US" sz="2400" dirty="0">
                <a:latin typeface="Times New Roman" pitchFamily="18" charset="0"/>
                <a:cs typeface="Times New Roman" pitchFamily="18" charset="0"/>
              </a:rPr>
              <a:t>nodes, and enlargement of </a:t>
            </a:r>
            <a:r>
              <a:rPr lang="en-US" sz="2400" dirty="0" smtClean="0">
                <a:latin typeface="Times New Roman" pitchFamily="18" charset="0"/>
                <a:cs typeface="Times New Roman" pitchFamily="18" charset="0"/>
              </a:rPr>
              <a:t>liver </a:t>
            </a:r>
            <a:r>
              <a:rPr lang="en-US" sz="2400" dirty="0">
                <a:latin typeface="Times New Roman" pitchFamily="18" charset="0"/>
                <a:cs typeface="Times New Roman" pitchFamily="18" charset="0"/>
              </a:rPr>
              <a:t>and spleen</a:t>
            </a:r>
            <a:r>
              <a:rPr lang="en-US" sz="2400" dirty="0" smtClean="0">
                <a:latin typeface="Times New Roman" pitchFamily="18" charset="0"/>
                <a:cs typeface="Times New Roman" pitchFamily="18" charset="0"/>
              </a:rPr>
              <a:t>.</a:t>
            </a:r>
          </a:p>
          <a:p>
            <a:pPr algn="just" rtl="0"/>
            <a:r>
              <a:rPr lang="en-US" sz="2400" b="1" dirty="0">
                <a:latin typeface="Times New Roman" pitchFamily="18" charset="0"/>
                <a:cs typeface="Times New Roman" pitchFamily="18" charset="0"/>
              </a:rPr>
              <a:t>Blood </a:t>
            </a:r>
            <a:r>
              <a:rPr lang="en-US" sz="2400" b="1" dirty="0" smtClean="0">
                <a:latin typeface="Times New Roman" pitchFamily="18" charset="0"/>
                <a:cs typeface="Times New Roman" pitchFamily="18" charset="0"/>
              </a:rPr>
              <a:t>tests: </a:t>
            </a:r>
            <a:r>
              <a:rPr lang="en-US" sz="2400" dirty="0">
                <a:latin typeface="Times New Roman" pitchFamily="18" charset="0"/>
                <a:cs typeface="Times New Roman" pitchFamily="18" charset="0"/>
              </a:rPr>
              <a:t>By looking at a sample of </a:t>
            </a:r>
            <a:r>
              <a:rPr lang="en-US" sz="2400" dirty="0" smtClean="0">
                <a:latin typeface="Times New Roman" pitchFamily="18" charset="0"/>
                <a:cs typeface="Times New Roman" pitchFamily="18" charset="0"/>
              </a:rPr>
              <a:t>blood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can </a:t>
            </a:r>
            <a:r>
              <a:rPr lang="en-US" sz="2400" dirty="0">
                <a:latin typeface="Times New Roman" pitchFamily="18" charset="0"/>
                <a:cs typeface="Times New Roman" pitchFamily="18" charset="0"/>
              </a:rPr>
              <a:t>determine if </a:t>
            </a:r>
            <a:r>
              <a:rPr lang="en-US" sz="2400" dirty="0" smtClean="0">
                <a:latin typeface="Times New Roman" pitchFamily="18" charset="0"/>
                <a:cs typeface="Times New Roman" pitchFamily="18" charset="0"/>
              </a:rPr>
              <a:t>have </a:t>
            </a:r>
            <a:r>
              <a:rPr lang="en-US" sz="2400" dirty="0">
                <a:latin typeface="Times New Roman" pitchFamily="18" charset="0"/>
                <a:cs typeface="Times New Roman" pitchFamily="18" charset="0"/>
              </a:rPr>
              <a:t>abnormal levels of red or white blood cells or </a:t>
            </a:r>
            <a:r>
              <a:rPr lang="en-US" sz="2400" dirty="0" smtClean="0">
                <a:latin typeface="Times New Roman" pitchFamily="18" charset="0"/>
                <a:cs typeface="Times New Roman" pitchFamily="18" charset="0"/>
              </a:rPr>
              <a:t>platelets.</a:t>
            </a:r>
          </a:p>
          <a:p>
            <a:pPr algn="just" rtl="0"/>
            <a:r>
              <a:rPr lang="en-US" sz="2400" b="1" dirty="0">
                <a:latin typeface="Times New Roman" pitchFamily="18" charset="0"/>
                <a:cs typeface="Times New Roman" pitchFamily="18" charset="0"/>
              </a:rPr>
              <a:t>Bone marrow </a:t>
            </a:r>
            <a:r>
              <a:rPr lang="en-US" sz="2400" b="1" dirty="0" smtClean="0">
                <a:latin typeface="Times New Roman" pitchFamily="18" charset="0"/>
                <a:cs typeface="Times New Roman" pitchFamily="18" charset="0"/>
              </a:rPr>
              <a:t>test: </a:t>
            </a:r>
            <a:r>
              <a:rPr lang="en-US" sz="2400" dirty="0" smtClean="0">
                <a:latin typeface="Times New Roman" pitchFamily="18" charset="0"/>
                <a:cs typeface="Times New Roman" pitchFamily="18" charset="0"/>
              </a:rPr>
              <a:t>recommend </a:t>
            </a:r>
            <a:r>
              <a:rPr lang="en-US" sz="2400" dirty="0">
                <a:latin typeface="Times New Roman" pitchFamily="18" charset="0"/>
                <a:cs typeface="Times New Roman" pitchFamily="18" charset="0"/>
              </a:rPr>
              <a:t>a procedure to remove a sample of bone marrow from </a:t>
            </a:r>
            <a:r>
              <a:rPr lang="en-US" sz="2400" dirty="0" smtClean="0">
                <a:latin typeface="Times New Roman" pitchFamily="18" charset="0"/>
                <a:cs typeface="Times New Roman" pitchFamily="18" charset="0"/>
              </a:rPr>
              <a:t>hipbone</a:t>
            </a:r>
            <a:r>
              <a:rPr lang="en-US" sz="2400" dirty="0">
                <a:latin typeface="Times New Roman" pitchFamily="18" charset="0"/>
                <a:cs typeface="Times New Roman" pitchFamily="18" charset="0"/>
              </a:rPr>
              <a:t>. The bone marrow is removed using a long, thin needle.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3643484"/>
            <a:ext cx="3894437" cy="146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745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plaque">
            <a:avLst/>
          </a:prstGeom>
          <a:solidFill>
            <a:schemeClr val="accent4"/>
          </a:solidFill>
        </p:spPr>
        <p:txBody>
          <a:bodyPr>
            <a:normAutofit fontScale="90000"/>
          </a:bodyPr>
          <a:lstStyle/>
          <a:p>
            <a:r>
              <a:rPr lang="en-US" b="1" dirty="0" smtClean="0">
                <a:latin typeface="Times New Roman" pitchFamily="18" charset="0"/>
                <a:cs typeface="Times New Roman" pitchFamily="18" charset="0"/>
              </a:rPr>
              <a:t>Treatment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05576"/>
            <a:ext cx="8229600" cy="3834426"/>
          </a:xfrm>
          <a:prstGeom prst="round2SameRect">
            <a:avLst/>
          </a:prstGeom>
          <a:solidFill>
            <a:schemeClr val="bg2"/>
          </a:solidFill>
        </p:spPr>
        <p:txBody>
          <a:bodyPr/>
          <a:lstStyle/>
          <a:p>
            <a:pPr algn="just" rtl="0"/>
            <a:r>
              <a:rPr lang="en-US" b="1" dirty="0" smtClean="0">
                <a:latin typeface="Times New Roman" pitchFamily="18" charset="0"/>
                <a:cs typeface="Times New Roman" pitchFamily="18" charset="0"/>
              </a:rPr>
              <a:t>Chemotherapy: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the major form of treatment for leukemia. This drug treatment uses chemicals to kill leukemia cells</a:t>
            </a:r>
            <a:r>
              <a:rPr lang="en-US" dirty="0" smtClean="0">
                <a:latin typeface="Times New Roman" pitchFamily="18" charset="0"/>
                <a:cs typeface="Times New Roman" pitchFamily="18" charset="0"/>
              </a:rPr>
              <a:t>.</a:t>
            </a:r>
          </a:p>
          <a:p>
            <a:pPr algn="just" rtl="0">
              <a:buFont typeface="Wingdings" pitchFamily="2" charset="2"/>
              <a:buChar char="v"/>
            </a:pPr>
            <a:r>
              <a:rPr lang="en-US" dirty="0">
                <a:latin typeface="Times New Roman" pitchFamily="18" charset="0"/>
                <a:cs typeface="Times New Roman" pitchFamily="18" charset="0"/>
              </a:rPr>
              <a:t>Depending on the type of </a:t>
            </a:r>
            <a:r>
              <a:rPr lang="en-US" dirty="0" smtClean="0">
                <a:latin typeface="Times New Roman" pitchFamily="18" charset="0"/>
                <a:cs typeface="Times New Roman" pitchFamily="18" charset="0"/>
              </a:rPr>
              <a:t>leukemia, may </a:t>
            </a:r>
            <a:r>
              <a:rPr lang="en-US" dirty="0">
                <a:latin typeface="Times New Roman" pitchFamily="18" charset="0"/>
                <a:cs typeface="Times New Roman" pitchFamily="18" charset="0"/>
              </a:rPr>
              <a:t>receive a single drug or a combination of drugs. These drugs may come in a pill form, or they may be injected directly into a vein</a:t>
            </a:r>
          </a:p>
        </p:txBody>
      </p:sp>
    </p:spTree>
    <p:extLst>
      <p:ext uri="{BB962C8B-B14F-4D97-AF65-F5344CB8AC3E}">
        <p14:creationId xmlns:p14="http://schemas.microsoft.com/office/powerpoint/2010/main" val="776641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2336"/>
            <a:ext cx="8229600" cy="4109684"/>
          </a:xfrm>
          <a:prstGeom prst="round2SameRect">
            <a:avLst/>
          </a:prstGeom>
          <a:solidFill>
            <a:schemeClr val="bg2"/>
          </a:solidFill>
        </p:spPr>
        <p:txBody>
          <a:bodyPr>
            <a:normAutofit fontScale="70000" lnSpcReduction="20000"/>
          </a:bodyPr>
          <a:lstStyle/>
          <a:p>
            <a:pPr algn="just" rtl="0"/>
            <a:r>
              <a:rPr lang="en-US" b="1" dirty="0">
                <a:latin typeface="Times New Roman" pitchFamily="18" charset="0"/>
                <a:cs typeface="Times New Roman" pitchFamily="18" charset="0"/>
              </a:rPr>
              <a:t>Biological </a:t>
            </a:r>
            <a:r>
              <a:rPr lang="en-US" b="1" dirty="0" smtClean="0">
                <a:latin typeface="Times New Roman" pitchFamily="18" charset="0"/>
                <a:cs typeface="Times New Roman" pitchFamily="18" charset="0"/>
              </a:rPr>
              <a:t>therapy: </a:t>
            </a:r>
            <a:r>
              <a:rPr lang="en-US" dirty="0">
                <a:latin typeface="Times New Roman" pitchFamily="18" charset="0"/>
                <a:cs typeface="Times New Roman" pitchFamily="18" charset="0"/>
              </a:rPr>
              <a:t>Biological therapy works by using treatments that help </a:t>
            </a:r>
            <a:r>
              <a:rPr lang="en-US" dirty="0" smtClean="0">
                <a:latin typeface="Times New Roman" pitchFamily="18" charset="0"/>
                <a:cs typeface="Times New Roman" pitchFamily="18" charset="0"/>
              </a:rPr>
              <a:t>immune </a:t>
            </a:r>
            <a:r>
              <a:rPr lang="en-US" dirty="0">
                <a:latin typeface="Times New Roman" pitchFamily="18" charset="0"/>
                <a:cs typeface="Times New Roman" pitchFamily="18" charset="0"/>
              </a:rPr>
              <a:t>system recognize and attack leukemia cells</a:t>
            </a:r>
            <a:r>
              <a:rPr lang="en-US" dirty="0" smtClean="0">
                <a:latin typeface="Times New Roman" pitchFamily="18" charset="0"/>
                <a:cs typeface="Times New Roman" pitchFamily="18" charset="0"/>
              </a:rPr>
              <a:t>.</a:t>
            </a:r>
          </a:p>
          <a:p>
            <a:pPr algn="just" rtl="0"/>
            <a:r>
              <a:rPr lang="en-US" b="1" dirty="0">
                <a:latin typeface="Times New Roman" pitchFamily="18" charset="0"/>
                <a:cs typeface="Times New Roman" pitchFamily="18" charset="0"/>
              </a:rPr>
              <a:t>Radiation </a:t>
            </a:r>
            <a:r>
              <a:rPr lang="en-US" b="1" dirty="0" smtClean="0">
                <a:latin typeface="Times New Roman" pitchFamily="18" charset="0"/>
                <a:cs typeface="Times New Roman" pitchFamily="18" charset="0"/>
              </a:rPr>
              <a:t>therapy: </a:t>
            </a:r>
            <a:r>
              <a:rPr lang="en-US" dirty="0" smtClean="0">
                <a:latin typeface="Times New Roman" pitchFamily="18" charset="0"/>
                <a:cs typeface="Times New Roman" pitchFamily="18" charset="0"/>
              </a:rPr>
              <a:t>Radiation </a:t>
            </a:r>
            <a:r>
              <a:rPr lang="en-US" dirty="0">
                <a:latin typeface="Times New Roman" pitchFamily="18" charset="0"/>
                <a:cs typeface="Times New Roman" pitchFamily="18" charset="0"/>
              </a:rPr>
              <a:t>therapy uses high-dose X-rays to destroy cancer cells and shrink swollen lymph nodes or an enlarged spleen</a:t>
            </a:r>
            <a:r>
              <a:rPr lang="en-US" dirty="0" smtClean="0">
                <a:latin typeface="Times New Roman" pitchFamily="18" charset="0"/>
                <a:cs typeface="Times New Roman" pitchFamily="18" charset="0"/>
              </a:rPr>
              <a:t>.</a:t>
            </a:r>
          </a:p>
          <a:p>
            <a:pPr algn="just" rtl="0"/>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Stem cell </a:t>
            </a:r>
            <a:r>
              <a:rPr lang="en-US" b="1" dirty="0" smtClean="0">
                <a:latin typeface="Times New Roman" pitchFamily="18" charset="0"/>
                <a:cs typeface="Times New Roman" pitchFamily="18" charset="0"/>
              </a:rPr>
              <a:t>transplant: </a:t>
            </a:r>
            <a:r>
              <a:rPr lang="en-US" dirty="0">
                <a:latin typeface="Times New Roman" pitchFamily="18" charset="0"/>
                <a:cs typeface="Times New Roman" pitchFamily="18" charset="0"/>
              </a:rPr>
              <a:t>A stem cell transplant is a procedure to replace diseased bone marrow with healthy bone marrow.</a:t>
            </a:r>
          </a:p>
          <a:p>
            <a:pPr algn="just" rtl="0"/>
            <a:endParaRPr lang="en-US" dirty="0">
              <a:latin typeface="Times New Roman" pitchFamily="18" charset="0"/>
              <a:cs typeface="Times New Roman" pitchFamily="18" charset="0"/>
            </a:endParaRPr>
          </a:p>
          <a:p>
            <a:pPr algn="just" rtl="0">
              <a:buFont typeface="Wingdings" pitchFamily="2" charset="2"/>
              <a:buChar char="v"/>
            </a:pPr>
            <a:r>
              <a:rPr lang="en-US" dirty="0">
                <a:latin typeface="Times New Roman" pitchFamily="18" charset="0"/>
                <a:cs typeface="Times New Roman" pitchFamily="18" charset="0"/>
              </a:rPr>
              <a:t>Before a stem cell transplant,  receive high doses of chemotherapy or radiation therapy to destroy </a:t>
            </a:r>
            <a:r>
              <a:rPr lang="en-US" dirty="0" smtClean="0">
                <a:latin typeface="Times New Roman" pitchFamily="18" charset="0"/>
                <a:cs typeface="Times New Roman" pitchFamily="18" charset="0"/>
              </a:rPr>
              <a:t>disease </a:t>
            </a:r>
            <a:r>
              <a:rPr lang="en-US" dirty="0">
                <a:latin typeface="Times New Roman" pitchFamily="18" charset="0"/>
                <a:cs typeface="Times New Roman" pitchFamily="18" charset="0"/>
              </a:rPr>
              <a:t>bone marrow. Then receive an infusion of blood-forming stem cells that help to rebuild </a:t>
            </a:r>
            <a:r>
              <a:rPr lang="en-US" dirty="0" smtClean="0">
                <a:latin typeface="Times New Roman" pitchFamily="18" charset="0"/>
                <a:cs typeface="Times New Roman" pitchFamily="18" charset="0"/>
              </a:rPr>
              <a:t>bone </a:t>
            </a:r>
            <a:r>
              <a:rPr lang="en-US" dirty="0">
                <a:latin typeface="Times New Roman" pitchFamily="18" charset="0"/>
                <a:cs typeface="Times New Roman" pitchFamily="18" charset="0"/>
              </a:rPr>
              <a:t>marrow.</a:t>
            </a:r>
            <a:endParaRPr lang="en-US"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7474"/>
            <a:ext cx="82296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19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80"/>
            <a:ext cx="8229600" cy="594066"/>
          </a:xfrm>
          <a:prstGeom prst="plaque">
            <a:avLst/>
          </a:prstGeom>
          <a:solidFill>
            <a:schemeClr val="accent4"/>
          </a:solidFill>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Nursing </a:t>
            </a:r>
            <a:r>
              <a:rPr lang="en-US" b="1" dirty="0">
                <a:latin typeface="Times New Roman" pitchFamily="18" charset="0"/>
                <a:cs typeface="Times New Roman" pitchFamily="18" charset="0"/>
              </a:rPr>
              <a:t>Diagnosis:</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97564"/>
            <a:ext cx="8229600" cy="4158462"/>
          </a:xfrm>
          <a:prstGeom prst="round2SameRect">
            <a:avLst/>
          </a:prstGeom>
          <a:solidFill>
            <a:schemeClr val="bg2"/>
          </a:solidFill>
        </p:spPr>
        <p:txBody>
          <a:bodyPr>
            <a:normAutofit fontScale="77500" lnSpcReduction="20000"/>
          </a:bodyPr>
          <a:lstStyle/>
          <a:p>
            <a:pPr algn="just" rtl="0"/>
            <a:r>
              <a:rPr lang="en-US" b="1" dirty="0" smtClean="0">
                <a:latin typeface="Times New Roman" pitchFamily="18" charset="0"/>
                <a:cs typeface="Times New Roman" pitchFamily="18" charset="0"/>
              </a:rPr>
              <a:t>Risk </a:t>
            </a:r>
            <a:r>
              <a:rPr lang="en-US" b="1" dirty="0">
                <a:latin typeface="Times New Roman" pitchFamily="18" charset="0"/>
                <a:cs typeface="Times New Roman" pitchFamily="18" charset="0"/>
              </a:rPr>
              <a:t>for infection </a:t>
            </a:r>
            <a:r>
              <a:rPr lang="en-US" dirty="0">
                <a:latin typeface="Times New Roman" pitchFamily="18" charset="0"/>
                <a:cs typeface="Times New Roman" pitchFamily="18" charset="0"/>
              </a:rPr>
              <a:t>related to decreased WBCs, chemotherapy and radiation.</a:t>
            </a:r>
          </a:p>
          <a:p>
            <a:pPr algn="just" rtl="0"/>
            <a:r>
              <a:rPr lang="en-US" b="1" dirty="0">
                <a:latin typeface="Times New Roman" pitchFamily="18" charset="0"/>
                <a:cs typeface="Times New Roman" pitchFamily="18" charset="0"/>
              </a:rPr>
              <a:t>Risk for impaired skin integrit</a:t>
            </a:r>
            <a:r>
              <a:rPr lang="en-US" dirty="0">
                <a:latin typeface="Times New Roman" pitchFamily="18" charset="0"/>
                <a:cs typeface="Times New Roman" pitchFamily="18" charset="0"/>
              </a:rPr>
              <a:t>y related to toxic effects of chemotherapy, alteration in nutrition, and impaired mobility.</a:t>
            </a:r>
          </a:p>
          <a:p>
            <a:pPr algn="just" rtl="0"/>
            <a:r>
              <a:rPr lang="en-US" b="1" dirty="0">
                <a:latin typeface="Times New Roman" pitchFamily="18" charset="0"/>
                <a:cs typeface="Times New Roman" pitchFamily="18" charset="0"/>
              </a:rPr>
              <a:t>High risk for injury or hemorrhage </a:t>
            </a:r>
            <a:r>
              <a:rPr lang="en-US" dirty="0">
                <a:latin typeface="Times New Roman" pitchFamily="18" charset="0"/>
                <a:cs typeface="Times New Roman" pitchFamily="18" charset="0"/>
              </a:rPr>
              <a:t>related to disease process, trauma. And chemotherapy.</a:t>
            </a:r>
          </a:p>
          <a:p>
            <a:pPr algn="just" rtl="0"/>
            <a:r>
              <a:rPr lang="en-US" b="1" dirty="0">
                <a:latin typeface="Times New Roman" pitchFamily="18" charset="0"/>
                <a:cs typeface="Times New Roman" pitchFamily="18" charset="0"/>
              </a:rPr>
              <a:t>Anxiety</a:t>
            </a:r>
            <a:r>
              <a:rPr lang="en-US" dirty="0">
                <a:latin typeface="Times New Roman" pitchFamily="18" charset="0"/>
                <a:cs typeface="Times New Roman" pitchFamily="18" charset="0"/>
              </a:rPr>
              <a:t> related to change in health status and threat of death.</a:t>
            </a:r>
          </a:p>
          <a:p>
            <a:pPr algn="just" rtl="0"/>
            <a:r>
              <a:rPr lang="en-US" b="1" dirty="0" smtClean="0">
                <a:latin typeface="Times New Roman" pitchFamily="18" charset="0"/>
                <a:cs typeface="Times New Roman" pitchFamily="18" charset="0"/>
              </a:rPr>
              <a:t>Deficient </a:t>
            </a:r>
            <a:r>
              <a:rPr lang="en-US" b="1" dirty="0">
                <a:latin typeface="Times New Roman" pitchFamily="18" charset="0"/>
                <a:cs typeface="Times New Roman" pitchFamily="18" charset="0"/>
              </a:rPr>
              <a:t>knowledge </a:t>
            </a:r>
            <a:r>
              <a:rPr lang="en-US" dirty="0">
                <a:latin typeface="Times New Roman" pitchFamily="18" charset="0"/>
                <a:cs typeface="Times New Roman" pitchFamily="18" charset="0"/>
              </a:rPr>
              <a:t>about disease process, treatment, complication management, and self-care measures.</a:t>
            </a:r>
          </a:p>
          <a:p>
            <a:pPr algn="just"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02468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80"/>
            <a:ext cx="8229600" cy="594066"/>
          </a:xfrm>
          <a:prstGeom prst="plaque">
            <a:avLst/>
          </a:prstGeom>
          <a:solidFill>
            <a:schemeClr val="accent4"/>
          </a:solidFill>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Nursing </a:t>
            </a:r>
            <a:r>
              <a:rPr lang="en-US" b="1" dirty="0">
                <a:latin typeface="Times New Roman" pitchFamily="18" charset="0"/>
                <a:cs typeface="Times New Roman" pitchFamily="18" charset="0"/>
              </a:rPr>
              <a:t>Interventions: </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97564"/>
            <a:ext cx="8229600" cy="4104456"/>
          </a:xfrm>
          <a:prstGeom prst="round2SameRect">
            <a:avLst/>
          </a:prstGeom>
          <a:solidFill>
            <a:schemeClr val="bg2"/>
          </a:solidFill>
        </p:spPr>
        <p:txBody>
          <a:bodyPr>
            <a:normAutofit fontScale="92500" lnSpcReduction="20000"/>
          </a:bodyPr>
          <a:lstStyle/>
          <a:p>
            <a:pPr marL="0" indent="0" algn="just" rtl="0">
              <a:buNone/>
            </a:pPr>
            <a:r>
              <a:rPr lang="en-US" dirty="0" smtClean="0">
                <a:latin typeface="Times New Roman" pitchFamily="18" charset="0"/>
                <a:cs typeface="Times New Roman" pitchFamily="18" charset="0"/>
              </a:rPr>
              <a:t>1.Preventing </a:t>
            </a:r>
            <a:r>
              <a:rPr lang="en-US" dirty="0">
                <a:latin typeface="Times New Roman" pitchFamily="18" charset="0"/>
                <a:cs typeface="Times New Roman" pitchFamily="18" charset="0"/>
              </a:rPr>
              <a:t>or Managing Infection and </a:t>
            </a:r>
            <a:r>
              <a:rPr lang="en-US" dirty="0" smtClean="0">
                <a:latin typeface="Times New Roman" pitchFamily="18" charset="0"/>
                <a:cs typeface="Times New Roman" pitchFamily="18" charset="0"/>
              </a:rPr>
              <a:t> Bleeding</a:t>
            </a:r>
            <a:r>
              <a:rPr lang="en-US" dirty="0">
                <a:latin typeface="Times New Roman" pitchFamily="18" charset="0"/>
                <a:cs typeface="Times New Roman" pitchFamily="18" charset="0"/>
              </a:rPr>
              <a:t>. </a:t>
            </a:r>
          </a:p>
          <a:p>
            <a:pPr marL="0" indent="0" algn="just" rtl="0">
              <a:buNone/>
            </a:pPr>
            <a:r>
              <a:rPr lang="en-US" dirty="0">
                <a:latin typeface="Times New Roman" pitchFamily="18" charset="0"/>
                <a:cs typeface="Times New Roman" pitchFamily="18" charset="0"/>
              </a:rPr>
              <a:t>2. Improving Nutritional Intake. </a:t>
            </a:r>
          </a:p>
          <a:p>
            <a:pPr marL="0" indent="0" algn="just" rtl="0">
              <a:buNone/>
            </a:pPr>
            <a:r>
              <a:rPr lang="en-US" dirty="0">
                <a:latin typeface="Times New Roman" pitchFamily="18" charset="0"/>
                <a:cs typeface="Times New Roman" pitchFamily="18" charset="0"/>
              </a:rPr>
              <a:t>3. Easing Pain and Discomfort. </a:t>
            </a:r>
          </a:p>
          <a:p>
            <a:pPr marL="0" indent="0" algn="just" rtl="0">
              <a:buNone/>
            </a:pPr>
            <a:r>
              <a:rPr lang="en-US" dirty="0">
                <a:latin typeface="Times New Roman" pitchFamily="18" charset="0"/>
                <a:cs typeface="Times New Roman" pitchFamily="18" charset="0"/>
              </a:rPr>
              <a:t>4. Decreasing Fatigue and Deconditioning. </a:t>
            </a:r>
          </a:p>
          <a:p>
            <a:pPr marL="0" indent="0" algn="just" rtl="0">
              <a:buNone/>
            </a:pPr>
            <a:r>
              <a:rPr lang="en-US" dirty="0">
                <a:latin typeface="Times New Roman" pitchFamily="18" charset="0"/>
                <a:cs typeface="Times New Roman" pitchFamily="18" charset="0"/>
              </a:rPr>
              <a:t>5. Maintaining Fluid and Electrolyte Balance. </a:t>
            </a:r>
          </a:p>
          <a:p>
            <a:pPr marL="0" indent="0" algn="just" rtl="0">
              <a:buNone/>
            </a:pPr>
            <a:r>
              <a:rPr lang="en-US" dirty="0">
                <a:latin typeface="Times New Roman" pitchFamily="18" charset="0"/>
                <a:cs typeface="Times New Roman" pitchFamily="18" charset="0"/>
              </a:rPr>
              <a:t>6. Improving Self-Care. </a:t>
            </a:r>
          </a:p>
          <a:p>
            <a:pPr marL="0" indent="0" algn="just" rtl="0">
              <a:buNone/>
            </a:pPr>
            <a:r>
              <a:rPr lang="en-US" dirty="0">
                <a:latin typeface="Times New Roman" pitchFamily="18" charset="0"/>
                <a:cs typeface="Times New Roman" pitchFamily="18" charset="0"/>
              </a:rPr>
              <a:t>7. Managing Anxiety and Grief. </a:t>
            </a:r>
          </a:p>
          <a:p>
            <a:pPr marL="0" indent="0" algn="just" rtl="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0349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Up Ribbon 3"/>
          <p:cNvSpPr/>
          <p:nvPr/>
        </p:nvSpPr>
        <p:spPr>
          <a:xfrm>
            <a:off x="1475656" y="4407954"/>
            <a:ext cx="6408712" cy="864096"/>
          </a:xfrm>
          <a:prstGeom prst="ellipse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3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1480"/>
            <a:ext cx="8229600" cy="594066"/>
          </a:xfrm>
          <a:prstGeom prst="homePlate">
            <a:avLst/>
          </a:prstGeom>
          <a:solidFill>
            <a:schemeClr val="accent2"/>
          </a:solidFill>
        </p:spPr>
        <p:txBody>
          <a:bodyPr>
            <a:normAutofit fontScale="90000"/>
          </a:bodyPr>
          <a:lstStyle/>
          <a:p>
            <a:r>
              <a:rPr lang="en-US" b="1" dirty="0">
                <a:latin typeface="Times New Roman" pitchFamily="18" charset="0"/>
                <a:cs typeface="Times New Roman" pitchFamily="18" charset="0"/>
              </a:rPr>
              <a:t>Blood and its contents</a:t>
            </a:r>
          </a:p>
        </p:txBody>
      </p:sp>
      <p:sp>
        <p:nvSpPr>
          <p:cNvPr id="3" name="Content Placeholder 2"/>
          <p:cNvSpPr>
            <a:spLocks noGrp="1"/>
          </p:cNvSpPr>
          <p:nvPr>
            <p:ph idx="1"/>
          </p:nvPr>
        </p:nvSpPr>
        <p:spPr>
          <a:xfrm>
            <a:off x="395536" y="789552"/>
            <a:ext cx="8517632" cy="4266474"/>
          </a:xfrm>
          <a:prstGeom prst="round2DiagRect">
            <a:avLst/>
          </a:prstGeom>
          <a:solidFill>
            <a:schemeClr val="bg2"/>
          </a:solidFill>
        </p:spPr>
        <p:txBody>
          <a:bodyPr>
            <a:noAutofit/>
          </a:bodyPr>
          <a:lstStyle/>
          <a:p>
            <a:pPr marL="0" indent="0" algn="just" rtl="0">
              <a:buNone/>
            </a:pPr>
            <a:endParaRPr lang="en-US" sz="2000" dirty="0">
              <a:latin typeface="Times New Roman" pitchFamily="18" charset="0"/>
              <a:cs typeface="Times New Roman" pitchFamily="18" charset="0"/>
            </a:endParaRPr>
          </a:p>
          <a:p>
            <a:pPr algn="just" rtl="0"/>
            <a:r>
              <a:rPr lang="en-US" sz="2000" b="1" dirty="0">
                <a:latin typeface="Times New Roman" pitchFamily="18" charset="0"/>
                <a:cs typeface="Times New Roman" pitchFamily="18" charset="0"/>
              </a:rPr>
              <a:t>Blood</a:t>
            </a:r>
            <a:r>
              <a:rPr lang="en-US" sz="2000" dirty="0">
                <a:latin typeface="Times New Roman" pitchFamily="18" charset="0"/>
                <a:cs typeface="Times New Roman" pitchFamily="18" charset="0"/>
              </a:rPr>
              <a:t> is unique it’s the only fluid tissue that appears to be thick, homogenous </a:t>
            </a:r>
            <a:r>
              <a:rPr lang="en-US" sz="2000" dirty="0" smtClean="0">
                <a:latin typeface="Times New Roman" pitchFamily="18" charset="0"/>
                <a:cs typeface="Times New Roman" pitchFamily="18" charset="0"/>
              </a:rPr>
              <a:t>liquid.</a:t>
            </a:r>
            <a:endParaRPr lang="en-US" sz="2000" dirty="0">
              <a:latin typeface="Times New Roman" pitchFamily="18" charset="0"/>
              <a:cs typeface="Times New Roman" pitchFamily="18" charset="0"/>
            </a:endParaRPr>
          </a:p>
          <a:p>
            <a:pPr algn="just" rtl="0"/>
            <a:r>
              <a:rPr lang="en-US" sz="2000" b="1" dirty="0">
                <a:latin typeface="Times New Roman" pitchFamily="18" charset="0"/>
                <a:cs typeface="Times New Roman" pitchFamily="18" charset="0"/>
              </a:rPr>
              <a:t>Volume</a:t>
            </a:r>
            <a:r>
              <a:rPr lang="en-US" sz="2000" dirty="0">
                <a:latin typeface="Times New Roman" pitchFamily="18" charset="0"/>
                <a:cs typeface="Times New Roman" pitchFamily="18" charset="0"/>
              </a:rPr>
              <a:t>: 5 to 6 liters.</a:t>
            </a:r>
          </a:p>
          <a:p>
            <a:pPr algn="just" rtl="0"/>
            <a:r>
              <a:rPr lang="en-US" sz="2000" b="1" dirty="0">
                <a:latin typeface="Times New Roman" pitchFamily="18" charset="0"/>
                <a:cs typeface="Times New Roman" pitchFamily="18" charset="0"/>
              </a:rPr>
              <a:t>Color</a:t>
            </a:r>
            <a:r>
              <a:rPr lang="en-US" sz="2000" dirty="0">
                <a:latin typeface="Times New Roman" pitchFamily="18" charset="0"/>
                <a:cs typeface="Times New Roman" pitchFamily="18" charset="0"/>
              </a:rPr>
              <a:t>: Varies from </a:t>
            </a:r>
            <a:r>
              <a:rPr lang="en-US" sz="2000" b="1" dirty="0">
                <a:solidFill>
                  <a:srgbClr val="FF0000"/>
                </a:solidFill>
                <a:latin typeface="Times New Roman" pitchFamily="18" charset="0"/>
                <a:cs typeface="Times New Roman" pitchFamily="18" charset="0"/>
              </a:rPr>
              <a:t>scarlet</a:t>
            </a:r>
            <a:r>
              <a:rPr lang="en-US" sz="2000" dirty="0">
                <a:latin typeface="Times New Roman" pitchFamily="18" charset="0"/>
                <a:cs typeface="Times New Roman" pitchFamily="18" charset="0"/>
              </a:rPr>
              <a:t> (Oxygen-rich) to a </a:t>
            </a:r>
            <a:r>
              <a:rPr lang="en-US" sz="2000" b="1" dirty="0">
                <a:solidFill>
                  <a:srgbClr val="C00000"/>
                </a:solidFill>
                <a:latin typeface="Times New Roman" pitchFamily="18" charset="0"/>
                <a:cs typeface="Times New Roman" pitchFamily="18" charset="0"/>
              </a:rPr>
              <a:t>dull red </a:t>
            </a:r>
            <a:r>
              <a:rPr lang="en-US" sz="2000" dirty="0">
                <a:latin typeface="Times New Roman" pitchFamily="18" charset="0"/>
                <a:cs typeface="Times New Roman" pitchFamily="18" charset="0"/>
              </a:rPr>
              <a:t>(oxygen-poor).</a:t>
            </a:r>
          </a:p>
          <a:p>
            <a:pPr algn="just" rtl="0"/>
            <a:r>
              <a:rPr lang="en-US" sz="2000" dirty="0">
                <a:latin typeface="Times New Roman" pitchFamily="18" charset="0"/>
                <a:cs typeface="Times New Roman" pitchFamily="18" charset="0"/>
              </a:rPr>
              <a:t>It is heavier than water and five times thicker.</a:t>
            </a:r>
          </a:p>
          <a:p>
            <a:pPr algn="just" rtl="0"/>
            <a:r>
              <a:rPr lang="en-US" sz="2000" b="1" dirty="0">
                <a:latin typeface="Times New Roman" pitchFamily="18" charset="0"/>
                <a:cs typeface="Times New Roman" pitchFamily="18" charset="0"/>
              </a:rPr>
              <a:t>PH</a:t>
            </a:r>
            <a:r>
              <a:rPr lang="en-US" sz="2000" dirty="0">
                <a:latin typeface="Times New Roman" pitchFamily="18" charset="0"/>
                <a:cs typeface="Times New Roman" pitchFamily="18" charset="0"/>
              </a:rPr>
              <a:t>: is slightly alkaline: </a:t>
            </a:r>
            <a:r>
              <a:rPr lang="en-US" sz="2000" b="1" dirty="0">
                <a:solidFill>
                  <a:srgbClr val="FF0000"/>
                </a:solidFill>
                <a:latin typeface="Times New Roman" pitchFamily="18" charset="0"/>
                <a:cs typeface="Times New Roman" pitchFamily="18" charset="0"/>
              </a:rPr>
              <a:t>7.35-7.45</a:t>
            </a:r>
            <a:r>
              <a:rPr lang="en-US" sz="2000" dirty="0">
                <a:latin typeface="Times New Roman" pitchFamily="18" charset="0"/>
                <a:cs typeface="Times New Roman" pitchFamily="18" charset="0"/>
              </a:rPr>
              <a:t>.</a:t>
            </a:r>
          </a:p>
          <a:p>
            <a:pPr algn="just" rtl="0"/>
            <a:r>
              <a:rPr lang="en-US" sz="2000" dirty="0">
                <a:latin typeface="Times New Roman" pitchFamily="18" charset="0"/>
                <a:cs typeface="Times New Roman" pitchFamily="18" charset="0"/>
              </a:rPr>
              <a:t> Blood accounts for about </a:t>
            </a:r>
            <a:r>
              <a:rPr lang="en-US" sz="2000" b="1" dirty="0">
                <a:latin typeface="Times New Roman" pitchFamily="18" charset="0"/>
                <a:cs typeface="Times New Roman" pitchFamily="18" charset="0"/>
              </a:rPr>
              <a:t>8%</a:t>
            </a:r>
            <a:r>
              <a:rPr lang="en-US" sz="2000" dirty="0">
                <a:latin typeface="Times New Roman" pitchFamily="18" charset="0"/>
                <a:cs typeface="Times New Roman" pitchFamily="18" charset="0"/>
              </a:rPr>
              <a:t> of body weight.</a:t>
            </a:r>
          </a:p>
          <a:p>
            <a:pPr algn="just" rtl="0"/>
            <a:r>
              <a:rPr lang="en-US" sz="2000" b="1" dirty="0">
                <a:latin typeface="Times New Roman" pitchFamily="18" charset="0"/>
                <a:cs typeface="Times New Roman" pitchFamily="18" charset="0"/>
              </a:rPr>
              <a:t>During centrifuge</a:t>
            </a:r>
            <a:r>
              <a:rPr lang="en-US" sz="2000" dirty="0">
                <a:latin typeface="Times New Roman" pitchFamily="18" charset="0"/>
                <a:cs typeface="Times New Roman" pitchFamily="18" charset="0"/>
              </a:rPr>
              <a:t>, heavy elements are packed </a:t>
            </a:r>
            <a:r>
              <a:rPr lang="en-US" sz="2000" b="1" dirty="0">
                <a:solidFill>
                  <a:srgbClr val="FF0000"/>
                </a:solidFill>
                <a:latin typeface="Times New Roman" pitchFamily="18" charset="0"/>
                <a:cs typeface="Times New Roman" pitchFamily="18" charset="0"/>
              </a:rPr>
              <a:t>down</a:t>
            </a:r>
            <a:r>
              <a:rPr lang="en-US" sz="2000" dirty="0">
                <a:latin typeface="Times New Roman" pitchFamily="18" charset="0"/>
                <a:cs typeface="Times New Roman" pitchFamily="18" charset="0"/>
              </a:rPr>
              <a:t> and the plasma rises to the </a:t>
            </a:r>
            <a:r>
              <a:rPr lang="en-US" sz="2000" b="1" dirty="0">
                <a:solidFill>
                  <a:srgbClr val="FF0000"/>
                </a:solidFill>
                <a:latin typeface="Times New Roman" pitchFamily="18" charset="0"/>
                <a:cs typeface="Times New Roman" pitchFamily="18" charset="0"/>
              </a:rPr>
              <a:t>top</a:t>
            </a:r>
            <a:r>
              <a:rPr lang="en-US" sz="2000" dirty="0">
                <a:latin typeface="Times New Roman" pitchFamily="18" charset="0"/>
                <a:cs typeface="Times New Roman" pitchFamily="18" charset="0"/>
              </a:rPr>
              <a:t>.</a:t>
            </a:r>
          </a:p>
          <a:p>
            <a:pPr algn="just" rtl="0"/>
            <a:endParaRPr lang="en-US" sz="2000" dirty="0">
              <a:latin typeface="Times New Roman" pitchFamily="18" charset="0"/>
              <a:cs typeface="Times New Roman" pitchFamily="18" charset="0"/>
            </a:endParaRPr>
          </a:p>
          <a:p>
            <a:pPr algn="just" rtl="0"/>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905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10" y="20538"/>
            <a:ext cx="91345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5616" y="2889494"/>
            <a:ext cx="668740" cy="402336"/>
          </a:xfrm>
          <a:prstGeom prst="rect">
            <a:avLst/>
          </a:prstGeom>
          <a:solidFill>
            <a:schemeClr val="accent2">
              <a:lumMod val="60000"/>
              <a:lumOff val="40000"/>
            </a:schemeClr>
          </a:solidFill>
          <a:ln w="19050" cap="rnd" cmpd="sng" algn="ctr">
            <a:solidFill>
              <a:sysClr val="window" lastClr="FFFFFF">
                <a:lumMod val="65000"/>
              </a:sysClr>
            </a:solidFill>
            <a:prstDash val="solid"/>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40000"/>
                  <a:lumOff val="60000"/>
                </a:schemeClr>
              </a:solidFill>
              <a:effectLst/>
              <a:uLnTx/>
              <a:uFillTx/>
              <a:latin typeface="Trebuchet MS"/>
              <a:ea typeface="+mn-ea"/>
              <a:cs typeface="+mn-cs"/>
            </a:endParaRPr>
          </a:p>
        </p:txBody>
      </p:sp>
    </p:spTree>
    <p:extLst>
      <p:ext uri="{BB962C8B-B14F-4D97-AF65-F5344CB8AC3E}">
        <p14:creationId xmlns:p14="http://schemas.microsoft.com/office/powerpoint/2010/main" val="169880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snip2DiagRect">
            <a:avLst/>
          </a:prstGeom>
          <a:solidFill>
            <a:schemeClr val="accent2"/>
          </a:solidFill>
        </p:spPr>
        <p:txBody>
          <a:bodyPr>
            <a:normAutofit fontScale="90000"/>
          </a:bodyPr>
          <a:lstStyle/>
          <a:p>
            <a:r>
              <a:rPr lang="en-US" sz="3600" b="1" dirty="0">
                <a:latin typeface="Times New Roman" panose="02020603050405020304" pitchFamily="18" charset="0"/>
                <a:cs typeface="Times New Roman" panose="02020603050405020304" pitchFamily="18" charset="0"/>
              </a:rPr>
              <a:t>Diagnostic tests for blood disease</a:t>
            </a:r>
            <a:endParaRPr lang="en-US" dirty="0"/>
          </a:p>
        </p:txBody>
      </p:sp>
      <p:sp>
        <p:nvSpPr>
          <p:cNvPr id="3" name="Content Placeholder 2"/>
          <p:cNvSpPr>
            <a:spLocks noGrp="1"/>
          </p:cNvSpPr>
          <p:nvPr>
            <p:ph idx="1"/>
          </p:nvPr>
        </p:nvSpPr>
        <p:spPr>
          <a:xfrm>
            <a:off x="457200" y="1059582"/>
            <a:ext cx="8291264" cy="3780420"/>
          </a:xfrm>
          <a:prstGeom prst="round2DiagRect">
            <a:avLst/>
          </a:prstGeom>
          <a:solidFill>
            <a:schemeClr val="bg2"/>
          </a:solidFill>
        </p:spPr>
        <p:txBody>
          <a:bodyPr>
            <a:normAutofit fontScale="92500" lnSpcReduction="10000"/>
          </a:bodyPr>
          <a:lstStyle/>
          <a:p>
            <a:pPr marL="0" lvl="0" indent="0" algn="l" defTabSz="457200" rtl="0">
              <a:spcBef>
                <a:spcPts val="1000"/>
              </a:spcBef>
              <a:buClr>
                <a:srgbClr val="0F6FC6"/>
              </a:buClr>
              <a:buSzPct val="80000"/>
              <a:buNone/>
            </a:pPr>
            <a:r>
              <a:rPr lang="en-US" sz="2800" b="1" dirty="0">
                <a:solidFill>
                  <a:prstClr val="black"/>
                </a:solidFill>
                <a:latin typeface="Times New Roman" panose="02020603050405020304" pitchFamily="18" charset="0"/>
                <a:cs typeface="Times New Roman" panose="02020603050405020304" pitchFamily="18" charset="0"/>
              </a:rPr>
              <a:t>Types of Blood Tests</a:t>
            </a:r>
          </a:p>
          <a:p>
            <a:pPr marL="0" lvl="0" indent="0" algn="l" defTabSz="457200" rtl="0">
              <a:spcBef>
                <a:spcPts val="1000"/>
              </a:spcBef>
              <a:buClr>
                <a:srgbClr val="0F6FC6"/>
              </a:buClr>
              <a:buSzPct val="80000"/>
              <a:buNone/>
            </a:pPr>
            <a:r>
              <a:rPr lang="en-US" sz="2800" dirty="0">
                <a:solidFill>
                  <a:prstClr val="black"/>
                </a:solidFill>
                <a:latin typeface="Times New Roman" panose="02020603050405020304" pitchFamily="18" charset="0"/>
                <a:cs typeface="Times New Roman" panose="02020603050405020304" pitchFamily="18" charset="0"/>
              </a:rPr>
              <a:t>Some of the most common blood tests are:</a:t>
            </a:r>
          </a:p>
          <a:p>
            <a:pPr lvl="0" algn="l" defTabSz="457200" rtl="0">
              <a:spcBef>
                <a:spcPts val="1000"/>
              </a:spcBef>
              <a:buClr>
                <a:srgbClr val="0F6FC6"/>
              </a:buClr>
              <a:buSzPct val="80000"/>
              <a:buFont typeface="Wingdings 3" charset="2"/>
              <a:buChar char=""/>
            </a:pPr>
            <a:r>
              <a:rPr lang="en-US" sz="2800" dirty="0">
                <a:solidFill>
                  <a:prstClr val="black"/>
                </a:solidFill>
                <a:latin typeface="Times New Roman" panose="02020603050405020304" pitchFamily="18" charset="0"/>
                <a:cs typeface="Times New Roman" panose="02020603050405020304" pitchFamily="18" charset="0"/>
              </a:rPr>
              <a:t>A complete blood count (CBC)</a:t>
            </a:r>
          </a:p>
          <a:p>
            <a:pPr lvl="0" algn="l" defTabSz="457200" rtl="0">
              <a:spcBef>
                <a:spcPts val="1000"/>
              </a:spcBef>
              <a:buClr>
                <a:srgbClr val="0F6FC6"/>
              </a:buClr>
              <a:buSzPct val="80000"/>
              <a:buFont typeface="Wingdings 3" charset="2"/>
              <a:buChar char=""/>
            </a:pPr>
            <a:r>
              <a:rPr lang="en-US" sz="2800" dirty="0">
                <a:solidFill>
                  <a:prstClr val="black"/>
                </a:solidFill>
                <a:latin typeface="Times New Roman" panose="02020603050405020304" pitchFamily="18" charset="0"/>
                <a:cs typeface="Times New Roman" panose="02020603050405020304" pitchFamily="18" charset="0"/>
              </a:rPr>
              <a:t>Blood chemistry tests</a:t>
            </a:r>
          </a:p>
          <a:p>
            <a:pPr lvl="0" algn="l" defTabSz="457200" rtl="0">
              <a:spcBef>
                <a:spcPts val="1000"/>
              </a:spcBef>
              <a:buClr>
                <a:srgbClr val="0F6FC6"/>
              </a:buClr>
              <a:buSzPct val="80000"/>
              <a:buFont typeface="Wingdings 3" charset="2"/>
              <a:buChar char=""/>
            </a:pPr>
            <a:r>
              <a:rPr lang="en-US" sz="2800" dirty="0">
                <a:solidFill>
                  <a:prstClr val="black"/>
                </a:solidFill>
                <a:latin typeface="Times New Roman" panose="02020603050405020304" pitchFamily="18" charset="0"/>
                <a:cs typeface="Times New Roman" panose="02020603050405020304" pitchFamily="18" charset="0"/>
              </a:rPr>
              <a:t>Blood enzyme tests</a:t>
            </a:r>
          </a:p>
          <a:p>
            <a:pPr lvl="0" algn="l" defTabSz="457200" rtl="0">
              <a:spcBef>
                <a:spcPts val="1000"/>
              </a:spcBef>
              <a:buClr>
                <a:srgbClr val="0F6FC6"/>
              </a:buClr>
              <a:buSzPct val="80000"/>
              <a:buFont typeface="Wingdings 3" charset="2"/>
              <a:buChar char=""/>
            </a:pPr>
            <a:r>
              <a:rPr lang="en-US" sz="2800" dirty="0">
                <a:solidFill>
                  <a:prstClr val="black"/>
                </a:solidFill>
                <a:latin typeface="Times New Roman" panose="02020603050405020304" pitchFamily="18" charset="0"/>
                <a:cs typeface="Times New Roman" panose="02020603050405020304" pitchFamily="18" charset="0"/>
              </a:rPr>
              <a:t>Blood tests to assess heart disease risk</a:t>
            </a:r>
          </a:p>
          <a:p>
            <a:pPr lvl="0" algn="l" defTabSz="457200" rtl="0">
              <a:spcBef>
                <a:spcPts val="1000"/>
              </a:spcBef>
              <a:buClr>
                <a:srgbClr val="0F6FC6"/>
              </a:buClr>
              <a:buSzPct val="80000"/>
              <a:buFont typeface="Wingdings 3" charset="2"/>
              <a:buChar char=""/>
            </a:pPr>
            <a:r>
              <a:rPr lang="en-US" sz="2800" dirty="0">
                <a:solidFill>
                  <a:prstClr val="black"/>
                </a:solidFill>
                <a:latin typeface="Times New Roman" panose="02020603050405020304" pitchFamily="18" charset="0"/>
                <a:cs typeface="Times New Roman" panose="02020603050405020304" pitchFamily="18" charset="0"/>
              </a:rPr>
              <a:t>Blood clotting tests</a:t>
            </a:r>
          </a:p>
          <a:p>
            <a:pPr marL="0" indent="0" algn="l" rtl="0">
              <a:buNone/>
            </a:pPr>
            <a:endParaRPr lang="en-US" dirty="0"/>
          </a:p>
        </p:txBody>
      </p:sp>
    </p:spTree>
    <p:extLst>
      <p:ext uri="{BB962C8B-B14F-4D97-AF65-F5344CB8AC3E}">
        <p14:creationId xmlns:p14="http://schemas.microsoft.com/office/powerpoint/2010/main" val="203695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91586"/>
          </a:xfrm>
          <a:prstGeom prst="round2SameRect">
            <a:avLst/>
          </a:prstGeom>
          <a:solidFill>
            <a:schemeClr val="accent2"/>
          </a:solidFill>
        </p:spPr>
        <p:txBody>
          <a:bodyPr/>
          <a:lstStyle/>
          <a:p>
            <a:r>
              <a:rPr lang="en-US" sz="3600" b="1" dirty="0">
                <a:latin typeface="Times New Roman" panose="02020603050405020304" pitchFamily="18" charset="0"/>
                <a:cs typeface="Times New Roman" panose="02020603050405020304" pitchFamily="18" charset="0"/>
              </a:rPr>
              <a:t>Production of Formed Elements</a:t>
            </a:r>
            <a:endParaRPr lang="en-US" dirty="0"/>
          </a:p>
        </p:txBody>
      </p:sp>
      <p:sp>
        <p:nvSpPr>
          <p:cNvPr id="3" name="Content Placeholder 2"/>
          <p:cNvSpPr>
            <a:spLocks noGrp="1"/>
          </p:cNvSpPr>
          <p:nvPr>
            <p:ph idx="1"/>
          </p:nvPr>
        </p:nvSpPr>
        <p:spPr>
          <a:xfrm>
            <a:off x="457200" y="951570"/>
            <a:ext cx="8291264" cy="4104456"/>
          </a:xfrm>
          <a:prstGeom prst="round2DiagRect">
            <a:avLst/>
          </a:prstGeom>
          <a:solidFill>
            <a:schemeClr val="bg2"/>
          </a:solidFill>
        </p:spPr>
        <p:txBody>
          <a:bodyPr>
            <a:normAutofit fontScale="77500" lnSpcReduction="20000"/>
          </a:bodyPr>
          <a:lstStyle/>
          <a:p>
            <a:pPr lvl="0" algn="just" defTabSz="457200" rtl="0">
              <a:spcBef>
                <a:spcPts val="1000"/>
              </a:spcBef>
              <a:buClr>
                <a:srgbClr val="0F6FC6"/>
              </a:buClr>
              <a:buSzPct val="80000"/>
              <a:buFont typeface="Wingdings 3" charset="2"/>
              <a:buChar char=""/>
            </a:pPr>
            <a:r>
              <a:rPr lang="en-US" sz="2800" b="1" dirty="0">
                <a:latin typeface="Times New Roman" panose="02020603050405020304" pitchFamily="18" charset="0"/>
                <a:cs typeface="Times New Roman" panose="02020603050405020304" pitchFamily="18" charset="0"/>
              </a:rPr>
              <a:t>Hematopoiesis</a:t>
            </a:r>
            <a:r>
              <a:rPr lang="en-US" sz="2800" dirty="0">
                <a:latin typeface="Times New Roman" panose="02020603050405020304" pitchFamily="18" charset="0"/>
                <a:cs typeface="Times New Roman" panose="02020603050405020304" pitchFamily="18" charset="0"/>
              </a:rPr>
              <a:t> or </a:t>
            </a:r>
            <a:r>
              <a:rPr lang="en-US" sz="2800" b="1" dirty="0" err="1">
                <a:latin typeface="Times New Roman" panose="02020603050405020304" pitchFamily="18" charset="0"/>
                <a:cs typeface="Times New Roman" panose="02020603050405020304" pitchFamily="18" charset="0"/>
              </a:rPr>
              <a:t>hemopoiesis</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Process of blood cell production</a:t>
            </a:r>
          </a:p>
          <a:p>
            <a:pPr lvl="0" algn="just" defTabSz="457200" rtl="0">
              <a:spcBef>
                <a:spcPts val="1000"/>
              </a:spcBef>
              <a:buClr>
                <a:srgbClr val="0F6FC6"/>
              </a:buClr>
              <a:buSzPct val="80000"/>
              <a:buFont typeface="Wingdings 3" charset="2"/>
              <a:buChar char=""/>
            </a:pPr>
            <a:r>
              <a:rPr lang="en-US" sz="2800" b="1" dirty="0">
                <a:solidFill>
                  <a:srgbClr val="FF0000"/>
                </a:solidFill>
                <a:latin typeface="Times New Roman" panose="02020603050405020304" pitchFamily="18" charset="0"/>
                <a:cs typeface="Times New Roman" panose="02020603050405020304" pitchFamily="18" charset="0"/>
              </a:rPr>
              <a:t>Stem cells:</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All formed elements derived from single population </a:t>
            </a:r>
          </a:p>
          <a:p>
            <a:pPr lvl="0" algn="just" defTabSz="457200" rtl="0">
              <a:spcBef>
                <a:spcPts val="1000"/>
              </a:spcBef>
              <a:buClr>
                <a:srgbClr val="0F6FC6"/>
              </a:buClr>
              <a:buSzPct val="80000"/>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Proerythroblasts</a:t>
            </a:r>
            <a:r>
              <a:rPr lang="en-US" sz="2800" dirty="0">
                <a:latin typeface="Times New Roman" panose="02020603050405020304" pitchFamily="18" charset="0"/>
                <a:cs typeface="Times New Roman" panose="02020603050405020304" pitchFamily="18" charset="0"/>
              </a:rPr>
              <a:t>: Develop into red blood cells</a:t>
            </a:r>
          </a:p>
          <a:p>
            <a:pPr lvl="0" algn="just" defTabSz="457200" rtl="0">
              <a:spcBef>
                <a:spcPts val="1000"/>
              </a:spcBef>
              <a:buClr>
                <a:srgbClr val="0F6FC6"/>
              </a:buClr>
              <a:buSzPct val="80000"/>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Myeloblasts</a:t>
            </a:r>
            <a:r>
              <a:rPr lang="en-US" sz="2800" dirty="0">
                <a:latin typeface="Times New Roman" panose="02020603050405020304" pitchFamily="18" charset="0"/>
                <a:cs typeface="Times New Roman" panose="02020603050405020304" pitchFamily="18" charset="0"/>
              </a:rPr>
              <a:t>: Develop into basophils, neutrophils, eosinophils</a:t>
            </a:r>
          </a:p>
          <a:p>
            <a:pPr lvl="0" algn="just" defTabSz="457200" rtl="0">
              <a:spcBef>
                <a:spcPts val="1000"/>
              </a:spcBef>
              <a:buClr>
                <a:srgbClr val="0F6FC6"/>
              </a:buClr>
              <a:buSzPct val="80000"/>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Lymphoblasts</a:t>
            </a:r>
            <a:r>
              <a:rPr lang="en-US" sz="2800" dirty="0">
                <a:latin typeface="Times New Roman" panose="02020603050405020304" pitchFamily="18" charset="0"/>
                <a:cs typeface="Times New Roman" panose="02020603050405020304" pitchFamily="18" charset="0"/>
              </a:rPr>
              <a:t>: Develop into lymphocytes</a:t>
            </a:r>
          </a:p>
          <a:p>
            <a:pPr lvl="0" algn="just" defTabSz="457200" rtl="0">
              <a:spcBef>
                <a:spcPts val="1000"/>
              </a:spcBef>
              <a:buClr>
                <a:srgbClr val="0F6FC6"/>
              </a:buClr>
              <a:buSzPct val="80000"/>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Monoblasts</a:t>
            </a:r>
            <a:r>
              <a:rPr lang="en-US" sz="2800" dirty="0">
                <a:latin typeface="Times New Roman" panose="02020603050405020304" pitchFamily="18" charset="0"/>
                <a:cs typeface="Times New Roman" panose="02020603050405020304" pitchFamily="18" charset="0"/>
              </a:rPr>
              <a:t>: Develop into monocytes</a:t>
            </a:r>
          </a:p>
          <a:p>
            <a:pPr lvl="0" algn="just" defTabSz="457200" rtl="0">
              <a:spcBef>
                <a:spcPts val="1000"/>
              </a:spcBef>
              <a:buClr>
                <a:srgbClr val="0F6FC6"/>
              </a:buClr>
              <a:buSzPct val="80000"/>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Megakaryoblasts</a:t>
            </a:r>
            <a:r>
              <a:rPr lang="en-US" sz="2800" dirty="0">
                <a:latin typeface="Times New Roman" panose="02020603050405020304" pitchFamily="18" charset="0"/>
                <a:cs typeface="Times New Roman" panose="02020603050405020304" pitchFamily="18" charset="0"/>
              </a:rPr>
              <a:t>: Develop into platelets</a:t>
            </a:r>
          </a:p>
          <a:p>
            <a:pPr lvl="0" algn="just" defTabSz="457200" rtl="0">
              <a:spcBef>
                <a:spcPts val="1000"/>
              </a:spcBef>
              <a:buClr>
                <a:srgbClr val="0F6FC6"/>
              </a:buClr>
              <a:buSzPct val="80000"/>
              <a:buFont typeface="Wingdings 3" charset="2"/>
              <a:buChar char=""/>
            </a:pPr>
            <a:endParaRPr lang="en-US" sz="2800" dirty="0">
              <a:latin typeface="Times New Roman" panose="02020603050405020304" pitchFamily="18" charset="0"/>
              <a:cs typeface="Times New Roman" panose="02020603050405020304" pitchFamily="18" charset="0"/>
            </a:endParaRPr>
          </a:p>
          <a:p>
            <a:pPr algn="l" rtl="0"/>
            <a:endParaRPr lang="en-US" dirty="0"/>
          </a:p>
        </p:txBody>
      </p:sp>
    </p:spTree>
    <p:extLst>
      <p:ext uri="{BB962C8B-B14F-4D97-AF65-F5344CB8AC3E}">
        <p14:creationId xmlns:p14="http://schemas.microsoft.com/office/powerpoint/2010/main" val="207693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2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a:prstGeom prst="flowChartMagneticDrum">
            <a:avLst/>
          </a:prstGeom>
          <a:solidFill>
            <a:schemeClr val="accent2"/>
          </a:solidFill>
        </p:spPr>
        <p:txBody>
          <a:bodyPr>
            <a:normAutofit fontScale="90000"/>
          </a:bodyPr>
          <a:lstStyle/>
          <a:p>
            <a:r>
              <a:rPr lang="en-US" sz="4000" b="1" dirty="0">
                <a:latin typeface="Times New Roman" pitchFamily="18" charset="0"/>
                <a:cs typeface="Times New Roman" pitchFamily="18" charset="0"/>
              </a:rPr>
              <a:t>Anemia</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9582"/>
            <a:ext cx="8229600" cy="3726414"/>
          </a:xfrm>
          <a:prstGeom prst="round2DiagRect">
            <a:avLst/>
          </a:prstGeom>
          <a:solidFill>
            <a:schemeClr val="bg2"/>
          </a:solidFill>
        </p:spPr>
        <p:txBody>
          <a:bodyPr>
            <a:normAutofit fontScale="92500" lnSpcReduction="20000"/>
          </a:bodyPr>
          <a:lstStyle/>
          <a:p>
            <a:pPr lvl="0" algn="just" defTabSz="457200" rtl="0">
              <a:spcBef>
                <a:spcPts val="1000"/>
              </a:spcBef>
              <a:buClr>
                <a:srgbClr val="0F6FC6"/>
              </a:buClr>
              <a:buSzPct val="80000"/>
              <a:buFont typeface="Wingdings 3" charset="2"/>
              <a:buChar char=""/>
            </a:pPr>
            <a:r>
              <a:rPr lang="en-US" b="1" u="sng" dirty="0">
                <a:latin typeface="Times New Roman" panose="02020603050405020304" pitchFamily="18" charset="0"/>
                <a:cs typeface="Times New Roman" panose="02020603050405020304" pitchFamily="18" charset="0"/>
              </a:rPr>
              <a:t>Anemia</a:t>
            </a:r>
            <a:r>
              <a:rPr lang="en-US" dirty="0">
                <a:latin typeface="Times New Roman" panose="02020603050405020304" pitchFamily="18" charset="0"/>
                <a:cs typeface="Times New Roman" panose="02020603050405020304" pitchFamily="18" charset="0"/>
              </a:rPr>
              <a:t> is a term that refers to a deficiency of either erythrocytes or hemoglobin.</a:t>
            </a:r>
          </a:p>
          <a:p>
            <a:pPr lvl="0" algn="just" defTabSz="457200" rtl="0">
              <a:spcBef>
                <a:spcPts val="1000"/>
              </a:spcBef>
              <a:buClr>
                <a:srgbClr val="0F6FC6"/>
              </a:buClr>
              <a:buSzPct val="80000"/>
              <a:buFont typeface="Wingdings 3" charset="2"/>
              <a:buChar char=""/>
            </a:pPr>
            <a:r>
              <a:rPr lang="en-US" dirty="0">
                <a:latin typeface="Times New Roman" panose="02020603050405020304" pitchFamily="18" charset="0"/>
                <a:cs typeface="Times New Roman" panose="02020603050405020304" pitchFamily="18" charset="0"/>
              </a:rPr>
              <a:t>Other definition: a condition in which there is reduced delivery of oxygen to the tissues as a result of reduced numbers of red cells or hemoglobin.</a:t>
            </a:r>
          </a:p>
          <a:p>
            <a:pPr lvl="0" algn="just" defTabSz="457200" rtl="0">
              <a:spcBef>
                <a:spcPts val="1000"/>
              </a:spcBef>
              <a:buClr>
                <a:srgbClr val="0F6FC6"/>
              </a:buClr>
              <a:buSzPct val="80000"/>
              <a:buFont typeface="Wingdings 3" charset="2"/>
              <a:buChar char=""/>
            </a:pPr>
            <a:r>
              <a:rPr lang="en-US" b="1" dirty="0">
                <a:solidFill>
                  <a:srgbClr val="FF0000"/>
                </a:solidFill>
                <a:latin typeface="Times New Roman" panose="02020603050405020304" pitchFamily="18" charset="0"/>
                <a:cs typeface="Times New Roman" panose="02020603050405020304" pitchFamily="18" charset="0"/>
              </a:rPr>
              <a:t>Hemoglobin is a main part of red blood cells and binds oxygen.</a:t>
            </a:r>
          </a:p>
        </p:txBody>
      </p:sp>
    </p:spTree>
    <p:extLst>
      <p:ext uri="{BB962C8B-B14F-4D97-AF65-F5344CB8AC3E}">
        <p14:creationId xmlns:p14="http://schemas.microsoft.com/office/powerpoint/2010/main" val="50790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4311</TotalTime>
  <Words>1881</Words>
  <Application>Microsoft Office PowerPoint</Application>
  <PresentationFormat>On-screen Show (16:9)</PresentationFormat>
  <Paragraphs>167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سمة Office</vt:lpstr>
      <vt:lpstr>Nursing Management for Patients with Blood Disorders </vt:lpstr>
      <vt:lpstr>Outline</vt:lpstr>
      <vt:lpstr>Blood</vt:lpstr>
      <vt:lpstr>Blood and its contents</vt:lpstr>
      <vt:lpstr>PowerPoint Presentation</vt:lpstr>
      <vt:lpstr>Diagnostic tests for blood disease</vt:lpstr>
      <vt:lpstr>Production of Formed Elements</vt:lpstr>
      <vt:lpstr>PowerPoint Presentation</vt:lpstr>
      <vt:lpstr>Anemia</vt:lpstr>
      <vt:lpstr> Causes of Anemia</vt:lpstr>
      <vt:lpstr>PowerPoint Presentation</vt:lpstr>
      <vt:lpstr>Causes of Anemia</vt:lpstr>
      <vt:lpstr>PowerPoint Presentation</vt:lpstr>
      <vt:lpstr>PowerPoint Presentation</vt:lpstr>
      <vt:lpstr>Types of anemia</vt:lpstr>
      <vt:lpstr>Pernicious Anemia</vt:lpstr>
      <vt:lpstr>Aplastic anemia </vt:lpstr>
      <vt:lpstr>Thalassemia </vt:lpstr>
      <vt:lpstr>  Nursing Diagnoses </vt:lpstr>
      <vt:lpstr>  Nursing Interventions </vt:lpstr>
      <vt:lpstr>  Nursing Interventions </vt:lpstr>
      <vt:lpstr>  Nursing Interventions </vt:lpstr>
      <vt:lpstr>  Nursing Interventions </vt:lpstr>
      <vt:lpstr>PowerPoint Presentation</vt:lpstr>
      <vt:lpstr>Leukemia</vt:lpstr>
      <vt:lpstr>PowerPoint Presentation</vt:lpstr>
      <vt:lpstr>Classifications of leukemia</vt:lpstr>
      <vt:lpstr>PowerPoint Presentation</vt:lpstr>
      <vt:lpstr> Types of Leukemia </vt:lpstr>
      <vt:lpstr>  Causes of leukemia: </vt:lpstr>
      <vt:lpstr>  Clinical manifestation (S&amp;S): </vt:lpstr>
      <vt:lpstr>PowerPoint Presentation</vt:lpstr>
      <vt:lpstr>Diagnosis</vt:lpstr>
      <vt:lpstr>Treatment</vt:lpstr>
      <vt:lpstr>PowerPoint Presentation</vt:lpstr>
      <vt:lpstr> Nursing Diagnosis: </vt:lpstr>
      <vt:lpstr> Nursing Interventions: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Maher</cp:lastModifiedBy>
  <cp:revision>57</cp:revision>
  <dcterms:created xsi:type="dcterms:W3CDTF">2020-12-25T18:18:34Z</dcterms:created>
  <dcterms:modified xsi:type="dcterms:W3CDTF">2021-11-07T20:22:22Z</dcterms:modified>
</cp:coreProperties>
</file>